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20" autoAdjust="0"/>
    <p:restoredTop sz="93710" autoAdjust="0"/>
  </p:normalViewPr>
  <p:slideViewPr>
    <p:cSldViewPr snapToGrid="0" snapToObjects="1" showGuides="1">
      <p:cViewPr varScale="1">
        <p:scale>
          <a:sx n="46" d="100"/>
          <a:sy n="46" d="100"/>
        </p:scale>
        <p:origin x="678" y="7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‹N°›</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8/15/2016</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31" name="Group 30"/>
          <p:cNvGrpSpPr>
            <a:grpSpLocks noChangeAspect="1"/>
          </p:cNvGrpSpPr>
          <p:nvPr userDrawn="1"/>
        </p:nvGrpSpPr>
        <p:grpSpPr>
          <a:xfrm>
            <a:off x="-7233765" y="3"/>
            <a:ext cx="6608534" cy="16459197"/>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5"/>
            <a:stretch>
              <a:fillRect/>
            </a:stretch>
          </p:blipFill>
          <p:spPr>
            <a:xfrm>
              <a:off x="-10736023" y="12354606"/>
              <a:ext cx="9986807" cy="877997"/>
            </a:xfrm>
            <a:prstGeom prst="rect">
              <a:avLst/>
            </a:prstGeom>
          </p:spPr>
        </p:pic>
        <p:grpSp>
          <p:nvGrpSpPr>
            <p:cNvPr id="40" name="Group 39"/>
            <p:cNvGrpSpPr/>
            <p:nvPr userDrawn="1"/>
          </p:nvGrpSpPr>
          <p:grpSpPr>
            <a:xfrm>
              <a:off x="-9844888" y="19920591"/>
              <a:ext cx="7631077" cy="1987421"/>
              <a:chOff x="-4516464" y="11354920"/>
              <a:chExt cx="3516822" cy="1095725"/>
            </a:xfrm>
          </p:grpSpPr>
          <p:grpSp>
            <p:nvGrpSpPr>
              <p:cNvPr id="50" name="Group 49"/>
              <p:cNvGrpSpPr/>
              <p:nvPr userDrawn="1"/>
            </p:nvGrpSpPr>
            <p:grpSpPr>
              <a:xfrm>
                <a:off x="-2783494" y="11354967"/>
                <a:ext cx="624373" cy="894738"/>
                <a:chOff x="-3958698" y="11538812"/>
                <a:chExt cx="779266" cy="1282149"/>
              </a:xfrm>
            </p:grpSpPr>
            <p:pic>
              <p:nvPicPr>
                <p:cNvPr id="56" name="Picture 55"/>
                <p:cNvPicPr>
                  <a:picLocks noChangeAspect="1"/>
                </p:cNvPicPr>
                <p:nvPr userDrawn="1"/>
              </p:nvPicPr>
              <p:blipFill>
                <a:blip r:embed="rId6"/>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51" name="Group 50"/>
              <p:cNvGrpSpPr/>
              <p:nvPr userDrawn="1"/>
            </p:nvGrpSpPr>
            <p:grpSpPr>
              <a:xfrm>
                <a:off x="-2033159" y="11354920"/>
                <a:ext cx="1033517" cy="907668"/>
                <a:chOff x="-2921738" y="11604219"/>
                <a:chExt cx="1420279" cy="1247338"/>
              </a:xfrm>
            </p:grpSpPr>
            <p:pic>
              <p:nvPicPr>
                <p:cNvPr id="54" name="Picture 53"/>
                <p:cNvPicPr>
                  <a:picLocks noChangeAspect="1"/>
                </p:cNvPicPr>
                <p:nvPr userDrawn="1"/>
              </p:nvPicPr>
              <p:blipFill>
                <a:blip r:embed="rId6"/>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52" name="Picture 51"/>
              <p:cNvPicPr>
                <a:picLocks noChangeAspect="1"/>
              </p:cNvPicPr>
              <p:nvPr userDrawn="1"/>
            </p:nvPicPr>
            <p:blipFill>
              <a:blip r:embed="rId7"/>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5" name="Group 44"/>
            <p:cNvGrpSpPr/>
            <p:nvPr userDrawn="1"/>
          </p:nvGrpSpPr>
          <p:grpSpPr>
            <a:xfrm>
              <a:off x="-10453959" y="23717523"/>
              <a:ext cx="9139095" cy="2061267"/>
              <a:chOff x="-4818881" y="13423406"/>
              <a:chExt cx="4211800" cy="1136440"/>
            </a:xfrm>
          </p:grpSpPr>
          <p:graphicFrame>
            <p:nvGraphicFramePr>
              <p:cNvPr id="46" name="Object 45"/>
              <p:cNvGraphicFramePr>
                <a:graphicFrameLocks noChangeAspect="1"/>
              </p:cNvGraphicFramePr>
              <p:nvPr userDrawn="1">
                <p:extLst>
                  <p:ext uri="{D42A27DB-BD31-4B8C-83A1-F6EECF244321}">
                    <p14:modId xmlns:p14="http://schemas.microsoft.com/office/powerpoint/2010/main" val="1264841653"/>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35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10234" y="13433123"/>
                            <a:ext cx="1828800" cy="1117600"/>
                          </a:xfrm>
                          <a:prstGeom prst="rect">
                            <a:avLst/>
                          </a:prstGeom>
                        </p:spPr>
                      </p:pic>
                    </p:oleObj>
                  </mc:Fallback>
                </mc:AlternateContent>
              </a:graphicData>
            </a:graphic>
          </p:graphicFrame>
          <p:graphicFrame>
            <p:nvGraphicFramePr>
              <p:cNvPr id="47" name="Object 46"/>
              <p:cNvGraphicFramePr>
                <a:graphicFrameLocks noChangeAspect="1"/>
              </p:cNvGraphicFramePr>
              <p:nvPr userDrawn="1">
                <p:extLst>
                  <p:ext uri="{D42A27DB-BD31-4B8C-83A1-F6EECF244321}">
                    <p14:modId xmlns:p14="http://schemas.microsoft.com/office/powerpoint/2010/main" val="1848138043"/>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36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637523" y="13442246"/>
                            <a:ext cx="1828800" cy="1117600"/>
                          </a:xfrm>
                          <a:prstGeom prst="rect">
                            <a:avLst/>
                          </a:prstGeom>
                        </p:spPr>
                      </p:pic>
                    </p:oleObj>
                  </mc:Fallback>
                </mc:AlternateContent>
              </a:graphicData>
            </a:graphic>
          </p:graphicFrame>
          <p:sp>
            <p:nvSpPr>
              <p:cNvPr id="48" name="TextBox 4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49" name="TextBox 4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58" name="Group 57"/>
          <p:cNvGrpSpPr>
            <a:grpSpLocks noChangeAspect="1"/>
          </p:cNvGrpSpPr>
          <p:nvPr userDrawn="1"/>
        </p:nvGrpSpPr>
        <p:grpSpPr>
          <a:xfrm>
            <a:off x="27893171" y="11218"/>
            <a:ext cx="6632760" cy="16447982"/>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36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39540164" y="3976767"/>
                          <a:ext cx="5586150" cy="1716939"/>
                        </a:xfrm>
                        <a:prstGeom prst="rect">
                          <a:avLst/>
                        </a:prstGeom>
                      </p:spPr>
                    </p:pic>
                  </p:oleObj>
                </mc:Fallback>
              </mc:AlternateContent>
            </a:graphicData>
          </a:graphic>
        </p:graphicFrame>
        <p:pic>
          <p:nvPicPr>
            <p:cNvPr id="61" name="Picture 60"/>
            <p:cNvPicPr>
              <a:picLocks noChangeAspect="1"/>
            </p:cNvPicPr>
            <p:nvPr userDrawn="1"/>
          </p:nvPicPr>
          <p:blipFill>
            <a:blip r:embed="rId14"/>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36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37524683" y="12604371"/>
                          <a:ext cx="1482265" cy="825421"/>
                        </a:xfrm>
                        <a:prstGeom prst="rect">
                          <a:avLst/>
                        </a:prstGeom>
                      </p:spPr>
                    </p:pic>
                  </p:oleObj>
                </mc:Fallback>
              </mc:AlternateContent>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1" name="TextBox 40"/>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smtClean="0">
                <a:solidFill>
                  <a:schemeClr val="bg1"/>
                </a:solidFill>
              </a:rPr>
              <a:t>© 2015</a:t>
            </a:r>
            <a:r>
              <a:rPr lang="en-US" sz="1400" baseline="0" dirty="0" smtClean="0">
                <a:solidFill>
                  <a:schemeClr val="bg1"/>
                </a:solidFill>
              </a:rPr>
              <a:t> </a:t>
            </a:r>
            <a:r>
              <a:rPr lang="en-US" sz="1400" dirty="0" smtClean="0">
                <a:solidFill>
                  <a:schemeClr val="bg1"/>
                </a:solidFill>
              </a:rPr>
              <a:t>PosterPresentations.com</a:t>
            </a:r>
            <a:br>
              <a:rPr lang="en-US" sz="1400" dirty="0" smtClean="0">
                <a:solidFill>
                  <a:schemeClr val="bg1"/>
                </a:solidFill>
              </a:rPr>
            </a:br>
            <a:r>
              <a:rPr lang="en-US" sz="1400" dirty="0" smtClean="0">
                <a:solidFill>
                  <a:schemeClr val="bg1"/>
                </a:solidFill>
              </a:rPr>
              <a:t>2117 Fourth Street ,</a:t>
            </a:r>
            <a:r>
              <a:rPr lang="en-US" sz="1400" baseline="0" dirty="0" smtClean="0">
                <a:solidFill>
                  <a:schemeClr val="bg1"/>
                </a:solidFill>
              </a:rPr>
              <a:t> Unit C</a:t>
            </a:r>
          </a:p>
          <a:p>
            <a:pPr marL="176213" indent="-4763">
              <a:lnSpc>
                <a:spcPct val="100000"/>
              </a:lnSpc>
            </a:pPr>
            <a:r>
              <a:rPr lang="en-US" sz="1400" baseline="0" dirty="0" smtClean="0">
                <a:solidFill>
                  <a:schemeClr val="bg1"/>
                </a:solidFill>
              </a:rPr>
              <a:t>Berkeley CA 94710</a:t>
            </a:r>
            <a:br>
              <a:rPr lang="en-US" sz="1400" baseline="0" dirty="0" smtClean="0">
                <a:solidFill>
                  <a:schemeClr val="bg1"/>
                </a:solidFill>
              </a:rPr>
            </a:br>
            <a:r>
              <a:rPr lang="en-US" sz="1400" b="1" baseline="0" dirty="0" smtClean="0">
                <a:solidFill>
                  <a:srgbClr val="FFFF00"/>
                </a:solidFill>
              </a:rPr>
              <a:t>posterpresenter@gmail.com</a:t>
            </a:r>
            <a:endParaRPr lang="en-US" sz="1400" b="1" dirty="0">
              <a:solidFill>
                <a:srgbClr val="FFFF00"/>
              </a:solidFill>
            </a:endParaRPr>
          </a:p>
        </p:txBody>
      </p:sp>
      <p:sp>
        <p:nvSpPr>
          <p:cNvPr id="42" name="Text Box 14"/>
          <p:cNvSpPr txBox="1">
            <a:spLocks noChangeArrowheads="1"/>
          </p:cNvSpPr>
          <p:nvPr userDrawn="1"/>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2015</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238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238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38" name="Group 37"/>
          <p:cNvGrpSpPr>
            <a:grpSpLocks noChangeAspect="1"/>
          </p:cNvGrpSpPr>
          <p:nvPr userDrawn="1"/>
        </p:nvGrpSpPr>
        <p:grpSpPr>
          <a:xfrm>
            <a:off x="-7233765" y="3"/>
            <a:ext cx="6608534" cy="16459197"/>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1"/>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7"/>
                <a:ext cx="624373" cy="894738"/>
                <a:chOff x="-3958698" y="11538812"/>
                <a:chExt cx="779266" cy="1282149"/>
              </a:xfrm>
            </p:grpSpPr>
            <p:pic>
              <p:nvPicPr>
                <p:cNvPr id="72" name="Picture 71"/>
                <p:cNvPicPr>
                  <a:picLocks noChangeAspect="1"/>
                </p:cNvPicPr>
                <p:nvPr userDrawn="1"/>
              </p:nvPicPr>
              <p:blipFill>
                <a:blip r:embed="rId13"/>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3"/>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8" name="Picture 67"/>
              <p:cNvPicPr>
                <a:picLocks noChangeAspect="1"/>
              </p:cNvPicPr>
              <p:nvPr userDrawn="1"/>
            </p:nvPicPr>
            <p:blipFill>
              <a:blip r:embed="rId14"/>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6" name="Group 45"/>
            <p:cNvGrpSpPr/>
            <p:nvPr userDrawn="1"/>
          </p:nvGrpSpPr>
          <p:grpSpPr>
            <a:xfrm>
              <a:off x="-10453959" y="23717523"/>
              <a:ext cx="9139095" cy="2061267"/>
              <a:chOff x="-4818881" y="13423406"/>
              <a:chExt cx="4211800" cy="1136440"/>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238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238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49" name="TextBox 48"/>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0" name="TextBox 49"/>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
        <p:nvSpPr>
          <p:cNvPr id="39" name="TextBox 38"/>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smtClean="0">
                <a:solidFill>
                  <a:schemeClr val="bg1"/>
                </a:solidFill>
              </a:rPr>
              <a:t>© 2015</a:t>
            </a:r>
            <a:r>
              <a:rPr lang="en-US" sz="1400" baseline="0" dirty="0" smtClean="0">
                <a:solidFill>
                  <a:schemeClr val="bg1"/>
                </a:solidFill>
              </a:rPr>
              <a:t> </a:t>
            </a:r>
            <a:r>
              <a:rPr lang="en-US" sz="1400" dirty="0" smtClean="0">
                <a:solidFill>
                  <a:schemeClr val="bg1"/>
                </a:solidFill>
              </a:rPr>
              <a:t>PosterPresentations.com</a:t>
            </a:r>
            <a:br>
              <a:rPr lang="en-US" sz="1400" dirty="0" smtClean="0">
                <a:solidFill>
                  <a:schemeClr val="bg1"/>
                </a:solidFill>
              </a:rPr>
            </a:br>
            <a:r>
              <a:rPr lang="en-US" sz="1400" dirty="0" smtClean="0">
                <a:solidFill>
                  <a:schemeClr val="bg1"/>
                </a:solidFill>
              </a:rPr>
              <a:t>2117 Fourth Street ,</a:t>
            </a:r>
            <a:r>
              <a:rPr lang="en-US" sz="1400" baseline="0" dirty="0" smtClean="0">
                <a:solidFill>
                  <a:schemeClr val="bg1"/>
                </a:solidFill>
              </a:rPr>
              <a:t> Unit C</a:t>
            </a:r>
          </a:p>
          <a:p>
            <a:pPr marL="176213" indent="-4763">
              <a:lnSpc>
                <a:spcPct val="100000"/>
              </a:lnSpc>
            </a:pPr>
            <a:r>
              <a:rPr lang="en-US" sz="1400" baseline="0" dirty="0" smtClean="0">
                <a:solidFill>
                  <a:schemeClr val="bg1"/>
                </a:solidFill>
              </a:rPr>
              <a:t>Berkeley CA 94710</a:t>
            </a:r>
            <a:br>
              <a:rPr lang="en-US" sz="1400" baseline="0" dirty="0" smtClean="0">
                <a:solidFill>
                  <a:schemeClr val="bg1"/>
                </a:solidFill>
              </a:rPr>
            </a:br>
            <a:r>
              <a:rPr lang="en-US" sz="1400" b="1" baseline="0" dirty="0" smtClean="0">
                <a:solidFill>
                  <a:srgbClr val="FFFF00"/>
                </a:solidFill>
              </a:rPr>
              <a:t>posterpresenter@gmail.com</a:t>
            </a:r>
            <a:endParaRPr lang="en-US" sz="1400" b="1" dirty="0">
              <a:solidFill>
                <a:srgbClr val="FFFF00"/>
              </a:solidFill>
            </a:endParaRPr>
          </a:p>
        </p:txBody>
      </p:sp>
      <p:sp>
        <p:nvSpPr>
          <p:cNvPr id="43" name="Text Box 14"/>
          <p:cNvSpPr txBox="1">
            <a:spLocks noChangeArrowheads="1"/>
          </p:cNvSpPr>
          <p:nvPr userDrawn="1"/>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2015</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2015</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340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340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44" name="Group 43"/>
          <p:cNvGrpSpPr>
            <a:grpSpLocks noChangeAspect="1"/>
          </p:cNvGrpSpPr>
          <p:nvPr userDrawn="1"/>
        </p:nvGrpSpPr>
        <p:grpSpPr>
          <a:xfrm>
            <a:off x="-7233765" y="3"/>
            <a:ext cx="6608534" cy="16459197"/>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1"/>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7"/>
                <a:ext cx="624373" cy="894738"/>
                <a:chOff x="-3958698" y="11538812"/>
                <a:chExt cx="779266" cy="1282149"/>
              </a:xfrm>
            </p:grpSpPr>
            <p:pic>
              <p:nvPicPr>
                <p:cNvPr id="76" name="Picture 75"/>
                <p:cNvPicPr>
                  <a:picLocks noChangeAspect="1"/>
                </p:cNvPicPr>
                <p:nvPr userDrawn="1"/>
              </p:nvPicPr>
              <p:blipFill>
                <a:blip r:embed="rId13"/>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3"/>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72" name="Picture 71"/>
              <p:cNvPicPr>
                <a:picLocks noChangeAspect="1"/>
              </p:cNvPicPr>
              <p:nvPr userDrawn="1"/>
            </p:nvPicPr>
            <p:blipFill>
              <a:blip r:embed="rId14"/>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50" name="Group 49"/>
            <p:cNvGrpSpPr/>
            <p:nvPr userDrawn="1"/>
          </p:nvGrpSpPr>
          <p:grpSpPr>
            <a:xfrm>
              <a:off x="-10453959" y="23717523"/>
              <a:ext cx="9139095" cy="2061267"/>
              <a:chOff x="-4818881" y="13423406"/>
              <a:chExt cx="4211800" cy="1136440"/>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340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341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68" name="TextBox 6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69" name="TextBox 6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
        <p:nvSpPr>
          <p:cNvPr id="37" name="TextBox 36"/>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smtClean="0">
                <a:solidFill>
                  <a:schemeClr val="bg1"/>
                </a:solidFill>
              </a:rPr>
              <a:t>© 2015</a:t>
            </a:r>
            <a:r>
              <a:rPr lang="en-US" sz="1400" baseline="0" dirty="0" smtClean="0">
                <a:solidFill>
                  <a:schemeClr val="bg1"/>
                </a:solidFill>
              </a:rPr>
              <a:t> </a:t>
            </a:r>
            <a:r>
              <a:rPr lang="en-US" sz="1400" dirty="0" smtClean="0">
                <a:solidFill>
                  <a:schemeClr val="bg1"/>
                </a:solidFill>
              </a:rPr>
              <a:t>PosterPresentations.com</a:t>
            </a:r>
            <a:br>
              <a:rPr lang="en-US" sz="1400" dirty="0" smtClean="0">
                <a:solidFill>
                  <a:schemeClr val="bg1"/>
                </a:solidFill>
              </a:rPr>
            </a:br>
            <a:r>
              <a:rPr lang="en-US" sz="1400" dirty="0" smtClean="0">
                <a:solidFill>
                  <a:schemeClr val="bg1"/>
                </a:solidFill>
              </a:rPr>
              <a:t>2117 Fourth Street ,</a:t>
            </a:r>
            <a:r>
              <a:rPr lang="en-US" sz="1400" baseline="0" dirty="0" smtClean="0">
                <a:solidFill>
                  <a:schemeClr val="bg1"/>
                </a:solidFill>
              </a:rPr>
              <a:t> Unit C</a:t>
            </a:r>
          </a:p>
          <a:p>
            <a:pPr marL="176213" indent="-4763">
              <a:lnSpc>
                <a:spcPct val="100000"/>
              </a:lnSpc>
            </a:pPr>
            <a:r>
              <a:rPr lang="en-US" sz="1400" baseline="0" dirty="0" smtClean="0">
                <a:solidFill>
                  <a:schemeClr val="bg1"/>
                </a:solidFill>
              </a:rPr>
              <a:t>Berkeley CA 94710</a:t>
            </a:r>
            <a:br>
              <a:rPr lang="en-US" sz="1400" baseline="0" dirty="0" smtClean="0">
                <a:solidFill>
                  <a:schemeClr val="bg1"/>
                </a:solidFill>
              </a:rPr>
            </a:br>
            <a:r>
              <a:rPr lang="en-US" sz="1400" b="1" baseline="0" dirty="0" smtClean="0">
                <a:solidFill>
                  <a:srgbClr val="FFFF00"/>
                </a:solidFill>
              </a:rPr>
              <a:t>posterpresenter@gmail.com</a:t>
            </a:r>
            <a:endParaRPr lang="en-US" sz="1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 Placeholder 301"/>
          <p:cNvSpPr>
            <a:spLocks noGrp="1"/>
          </p:cNvSpPr>
          <p:nvPr>
            <p:ph type="body" sz="quarter" idx="19"/>
          </p:nvPr>
        </p:nvSpPr>
        <p:spPr>
          <a:xfrm>
            <a:off x="685561" y="3148197"/>
            <a:ext cx="5859909" cy="6834825"/>
          </a:xfrm>
        </p:spPr>
        <p:txBody>
          <a:bodyPr/>
          <a:lstStyle/>
          <a:p>
            <a:pPr algn="just"/>
            <a:endParaRPr lang="fr-CA" sz="1300" dirty="0">
              <a:latin typeface="Arial"/>
              <a:cs typeface="Arial"/>
            </a:endParaRPr>
          </a:p>
          <a:p>
            <a:pPr marL="177800" indent="-177800" algn="just">
              <a:buFont typeface="Arial"/>
              <a:buChar char="•"/>
            </a:pPr>
            <a:r>
              <a:rPr lang="fr-CA" sz="1800" dirty="0" smtClean="0">
                <a:latin typeface="Arial"/>
                <a:cs typeface="Arial"/>
              </a:rPr>
              <a:t>La </a:t>
            </a:r>
            <a:r>
              <a:rPr lang="fr-CA" sz="1800" dirty="0">
                <a:latin typeface="Arial"/>
                <a:cs typeface="Arial"/>
              </a:rPr>
              <a:t>maladie affective bipolaire (MAB) est une affection mentale chronique caractérisée par des fluctuations de l’humeur et par l’altération du sommeil et de la cognition, engendrant un impact fonctionnel considérable</a:t>
            </a:r>
            <a:r>
              <a:rPr lang="fr-CA" sz="1800" dirty="0" smtClean="0">
                <a:latin typeface="Arial"/>
                <a:cs typeface="Arial"/>
              </a:rPr>
              <a:t>.</a:t>
            </a:r>
            <a:r>
              <a:rPr lang="fr-FR" sz="1800" dirty="0">
                <a:latin typeface="Arial"/>
                <a:cs typeface="Arial"/>
              </a:rPr>
              <a:t> </a:t>
            </a:r>
            <a:endParaRPr lang="fr-FR" sz="1800" dirty="0" smtClean="0">
              <a:latin typeface="Arial"/>
              <a:cs typeface="Arial"/>
            </a:endParaRPr>
          </a:p>
          <a:p>
            <a:pPr marL="177800" indent="-177800" algn="just">
              <a:buFont typeface="Arial"/>
              <a:buChar char="•"/>
            </a:pPr>
            <a:r>
              <a:rPr lang="fr-FR" sz="1800" dirty="0" smtClean="0">
                <a:latin typeface="Arial"/>
                <a:cs typeface="Arial"/>
              </a:rPr>
              <a:t>Un intérêt </a:t>
            </a:r>
            <a:r>
              <a:rPr lang="fr-FR" sz="1800" dirty="0">
                <a:latin typeface="Arial"/>
                <a:cs typeface="Arial"/>
              </a:rPr>
              <a:t>grandissant pour le rétablissement fonctionnel et la qualité de vie </a:t>
            </a:r>
            <a:r>
              <a:rPr lang="fr-FR" sz="1800" dirty="0" smtClean="0">
                <a:latin typeface="Arial"/>
                <a:cs typeface="Arial"/>
              </a:rPr>
              <a:t>se fait connaître dans les dernières années (Dean et al, 2004). </a:t>
            </a:r>
            <a:endParaRPr lang="fr-CA" sz="1800" dirty="0">
              <a:latin typeface="Arial"/>
              <a:cs typeface="Arial"/>
            </a:endParaRPr>
          </a:p>
          <a:p>
            <a:pPr marL="177800" indent="-177800" algn="just">
              <a:buFont typeface="Arial"/>
              <a:buChar char="•"/>
            </a:pPr>
            <a:r>
              <a:rPr lang="fr-FR" sz="1800" dirty="0" smtClean="0">
                <a:latin typeface="Arial"/>
                <a:cs typeface="Arial"/>
              </a:rPr>
              <a:t>La qualité </a:t>
            </a:r>
            <a:r>
              <a:rPr lang="fr-FR" sz="1800" dirty="0">
                <a:latin typeface="Arial"/>
                <a:cs typeface="Arial"/>
              </a:rPr>
              <a:t>de </a:t>
            </a:r>
            <a:r>
              <a:rPr lang="fr-FR" sz="1800" dirty="0" smtClean="0">
                <a:latin typeface="Arial"/>
                <a:cs typeface="Arial"/>
              </a:rPr>
              <a:t>vie des patients bipolaires </a:t>
            </a:r>
            <a:r>
              <a:rPr lang="fr-FR" sz="1800" dirty="0">
                <a:latin typeface="Arial"/>
                <a:cs typeface="Arial"/>
              </a:rPr>
              <a:t>est </a:t>
            </a:r>
            <a:r>
              <a:rPr lang="fr-FR" sz="1800" dirty="0" smtClean="0">
                <a:latin typeface="Arial"/>
                <a:cs typeface="Arial"/>
              </a:rPr>
              <a:t>affectée </a:t>
            </a:r>
            <a:r>
              <a:rPr lang="fr-FR" sz="1800" dirty="0">
                <a:latin typeface="Arial"/>
                <a:cs typeface="Arial"/>
              </a:rPr>
              <a:t>peu importe la phase de la </a:t>
            </a:r>
            <a:r>
              <a:rPr lang="fr-FR" sz="1800" dirty="0" smtClean="0">
                <a:latin typeface="Arial"/>
                <a:cs typeface="Arial"/>
              </a:rPr>
              <a:t>maladie et évolue indépendamment des symptômes, d’où le besoin d’une mesure spécifique (Murray et </a:t>
            </a:r>
            <a:r>
              <a:rPr lang="fr-FR" sz="1800" dirty="0" err="1" smtClean="0">
                <a:latin typeface="Arial"/>
                <a:cs typeface="Arial"/>
              </a:rPr>
              <a:t>Michalak</a:t>
            </a:r>
            <a:r>
              <a:rPr lang="fr-FR" sz="1800" dirty="0" smtClean="0">
                <a:latin typeface="Arial"/>
                <a:cs typeface="Arial"/>
              </a:rPr>
              <a:t>, 2007). </a:t>
            </a:r>
          </a:p>
          <a:p>
            <a:pPr marL="177800" indent="-177800" algn="just">
              <a:buFont typeface="Arial"/>
              <a:buChar char="•"/>
            </a:pPr>
            <a:r>
              <a:rPr lang="fr-FR" sz="1800" dirty="0" smtClean="0">
                <a:latin typeface="Arial"/>
                <a:cs typeface="Arial"/>
              </a:rPr>
              <a:t>Vu le manque </a:t>
            </a:r>
            <a:r>
              <a:rPr lang="fr-FR" sz="1800" dirty="0">
                <a:latin typeface="Arial"/>
                <a:cs typeface="Arial"/>
              </a:rPr>
              <a:t>flagrant d’échelles de mesures spécifiques </a:t>
            </a:r>
            <a:r>
              <a:rPr lang="fr-FR" sz="1800" dirty="0" smtClean="0">
                <a:latin typeface="Arial"/>
                <a:cs typeface="Arial"/>
              </a:rPr>
              <a:t>chez </a:t>
            </a:r>
            <a:r>
              <a:rPr lang="fr-FR" sz="1800" dirty="0">
                <a:latin typeface="Arial"/>
                <a:cs typeface="Arial"/>
              </a:rPr>
              <a:t>la population de patients </a:t>
            </a:r>
            <a:r>
              <a:rPr lang="fr-FR" sz="1800" dirty="0" smtClean="0">
                <a:latin typeface="Arial"/>
                <a:cs typeface="Arial"/>
              </a:rPr>
              <a:t>bipolaires, </a:t>
            </a:r>
            <a:r>
              <a:rPr lang="fr-FR" sz="1800" dirty="0" err="1" smtClean="0">
                <a:latin typeface="Arial"/>
                <a:cs typeface="Arial"/>
              </a:rPr>
              <a:t>Michalak</a:t>
            </a:r>
            <a:r>
              <a:rPr lang="fr-FR" sz="1800" dirty="0" smtClean="0">
                <a:latin typeface="Arial"/>
                <a:cs typeface="Arial"/>
              </a:rPr>
              <a:t> (2010) </a:t>
            </a:r>
            <a:r>
              <a:rPr lang="fr-FR" sz="1800" dirty="0">
                <a:latin typeface="Arial"/>
                <a:cs typeface="Arial"/>
              </a:rPr>
              <a:t>a </a:t>
            </a:r>
            <a:r>
              <a:rPr lang="fr-FR" sz="1800" dirty="0" smtClean="0">
                <a:latin typeface="Arial"/>
                <a:cs typeface="Arial"/>
              </a:rPr>
              <a:t>développé </a:t>
            </a:r>
            <a:r>
              <a:rPr lang="fr-FR" sz="1800" dirty="0">
                <a:latin typeface="Arial"/>
                <a:cs typeface="Arial"/>
              </a:rPr>
              <a:t>une échelle de qualité de vie, le QoL.BD, auprès d’une population de 219 participants bipolaires anglophones au </a:t>
            </a:r>
            <a:r>
              <a:rPr lang="fr-FR" sz="1800" dirty="0" smtClean="0">
                <a:latin typeface="Arial"/>
                <a:cs typeface="Arial"/>
              </a:rPr>
              <a:t>Canada, qui a démontré </a:t>
            </a:r>
            <a:r>
              <a:rPr lang="fr-FR" sz="1800" dirty="0">
                <a:latin typeface="Arial"/>
                <a:cs typeface="Arial"/>
              </a:rPr>
              <a:t>des propriétés psychométriques très </a:t>
            </a:r>
            <a:r>
              <a:rPr lang="fr-FR" sz="1800" dirty="0" smtClean="0">
                <a:latin typeface="Arial"/>
                <a:cs typeface="Arial"/>
              </a:rPr>
              <a:t>satisfaisantes.</a:t>
            </a:r>
          </a:p>
          <a:p>
            <a:pPr marL="177800" indent="-177800" algn="just">
              <a:buFont typeface="Arial"/>
              <a:buChar char="•"/>
            </a:pPr>
            <a:r>
              <a:rPr lang="fr-FR" sz="1800" dirty="0" smtClean="0">
                <a:latin typeface="Arial"/>
                <a:cs typeface="Arial"/>
              </a:rPr>
              <a:t>Intérêt pour </a:t>
            </a:r>
            <a:r>
              <a:rPr lang="fr-FR" sz="1800" dirty="0">
                <a:latin typeface="Arial"/>
                <a:cs typeface="Arial"/>
              </a:rPr>
              <a:t>la traduction </a:t>
            </a:r>
            <a:r>
              <a:rPr lang="fr-FR" sz="1800" dirty="0" smtClean="0">
                <a:latin typeface="Arial"/>
                <a:cs typeface="Arial"/>
              </a:rPr>
              <a:t>française du </a:t>
            </a:r>
            <a:r>
              <a:rPr lang="fr-FR" sz="1800" dirty="0">
                <a:latin typeface="Arial"/>
                <a:cs typeface="Arial"/>
              </a:rPr>
              <a:t>QoL.BD, qui est déjà traduit en plusieurs langues </a:t>
            </a:r>
            <a:r>
              <a:rPr lang="fr-FR" sz="1800" dirty="0" smtClean="0">
                <a:latin typeface="Arial"/>
                <a:cs typeface="Arial"/>
              </a:rPr>
              <a:t>(</a:t>
            </a:r>
            <a:r>
              <a:rPr lang="fr-FR" sz="1800" dirty="0" err="1" smtClean="0">
                <a:latin typeface="Arial"/>
                <a:cs typeface="Arial"/>
              </a:rPr>
              <a:t>Michalak</a:t>
            </a:r>
            <a:r>
              <a:rPr lang="fr-FR" sz="1800" dirty="0" smtClean="0">
                <a:latin typeface="Arial"/>
                <a:cs typeface="Arial"/>
              </a:rPr>
              <a:t>, 2010; </a:t>
            </a:r>
            <a:r>
              <a:rPr lang="fr-FR" sz="1800" dirty="0" err="1" smtClean="0">
                <a:latin typeface="Arial"/>
                <a:cs typeface="Arial"/>
              </a:rPr>
              <a:t>Michalak</a:t>
            </a:r>
            <a:r>
              <a:rPr lang="fr-FR" sz="1800" dirty="0" smtClean="0">
                <a:latin typeface="Arial"/>
                <a:cs typeface="Arial"/>
              </a:rPr>
              <a:t> </a:t>
            </a:r>
            <a:r>
              <a:rPr lang="fr-FR" sz="1800" dirty="0">
                <a:latin typeface="Arial"/>
                <a:cs typeface="Arial"/>
              </a:rPr>
              <a:t>&amp;</a:t>
            </a:r>
            <a:r>
              <a:rPr lang="fr-FR" sz="1800" dirty="0" smtClean="0">
                <a:latin typeface="Arial"/>
                <a:cs typeface="Arial"/>
              </a:rPr>
              <a:t> CREST.BD, 2015). </a:t>
            </a:r>
            <a:r>
              <a:rPr lang="fr-FR" sz="1800" dirty="0"/>
              <a:t> </a:t>
            </a:r>
            <a:endParaRPr lang="fr-CA" sz="1800" dirty="0"/>
          </a:p>
        </p:txBody>
      </p:sp>
      <p:sp>
        <p:nvSpPr>
          <p:cNvPr id="304" name="Text Placeholder 303"/>
          <p:cNvSpPr>
            <a:spLocks noGrp="1"/>
          </p:cNvSpPr>
          <p:nvPr>
            <p:ph type="body" sz="quarter" idx="21"/>
          </p:nvPr>
        </p:nvSpPr>
        <p:spPr>
          <a:xfrm>
            <a:off x="7241977" y="2948840"/>
            <a:ext cx="5551156" cy="4357223"/>
          </a:xfrm>
        </p:spPr>
        <p:txBody>
          <a:bodyPr/>
          <a:lstStyle/>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smtClean="0"/>
          </a:p>
          <a:p>
            <a:endParaRPr lang="fr-CA" dirty="0"/>
          </a:p>
          <a:p>
            <a:endParaRPr lang="fr-CA" b="1" dirty="0" smtClean="0"/>
          </a:p>
          <a:p>
            <a:endParaRPr lang="fr-CA" b="1" dirty="0"/>
          </a:p>
          <a:p>
            <a:endParaRPr lang="fr-CA" b="1" dirty="0" smtClean="0"/>
          </a:p>
          <a:p>
            <a:endParaRPr lang="fr-CA" b="1" dirty="0"/>
          </a:p>
          <a:p>
            <a:endParaRPr lang="fr-CA" b="1" dirty="0" smtClean="0"/>
          </a:p>
          <a:p>
            <a:endParaRPr lang="fr-CA" b="1" dirty="0"/>
          </a:p>
          <a:p>
            <a:endParaRPr lang="en-US" dirty="0"/>
          </a:p>
        </p:txBody>
      </p:sp>
      <p:sp>
        <p:nvSpPr>
          <p:cNvPr id="305" name="Text Placeholder 304"/>
          <p:cNvSpPr>
            <a:spLocks noGrp="1"/>
          </p:cNvSpPr>
          <p:nvPr>
            <p:ph type="body" sz="quarter" idx="22"/>
          </p:nvPr>
        </p:nvSpPr>
        <p:spPr>
          <a:xfrm>
            <a:off x="7241977" y="2665661"/>
            <a:ext cx="12950031" cy="613350"/>
          </a:xfrm>
        </p:spPr>
        <p:txBody>
          <a:bodyPr/>
          <a:lstStyle/>
          <a:p>
            <a:r>
              <a:rPr lang="en-US" sz="3300" dirty="0" err="1" smtClean="0">
                <a:latin typeface="Arial"/>
                <a:cs typeface="Arial"/>
              </a:rPr>
              <a:t>Méthode</a:t>
            </a:r>
            <a:endParaRPr lang="en-US" sz="3300" dirty="0">
              <a:latin typeface="Arial"/>
              <a:cs typeface="Arial"/>
            </a:endParaRPr>
          </a:p>
        </p:txBody>
      </p:sp>
      <p:sp>
        <p:nvSpPr>
          <p:cNvPr id="306" name="Text Placeholder 305"/>
          <p:cNvSpPr>
            <a:spLocks noGrp="1"/>
          </p:cNvSpPr>
          <p:nvPr>
            <p:ph type="body" sz="quarter" idx="23"/>
          </p:nvPr>
        </p:nvSpPr>
        <p:spPr>
          <a:xfrm>
            <a:off x="7241977" y="10477421"/>
            <a:ext cx="12950031" cy="3323094"/>
          </a:xfrm>
        </p:spPr>
        <p:txBody>
          <a:bodyPr/>
          <a:lstStyle/>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smtClean="0"/>
          </a:p>
          <a:p>
            <a:endParaRPr lang="fr-CA" dirty="0"/>
          </a:p>
          <a:p>
            <a:endParaRPr lang="en-US" dirty="0"/>
          </a:p>
        </p:txBody>
      </p:sp>
      <p:sp>
        <p:nvSpPr>
          <p:cNvPr id="307" name="Text Placeholder 306"/>
          <p:cNvSpPr>
            <a:spLocks noGrp="1"/>
          </p:cNvSpPr>
          <p:nvPr>
            <p:ph type="body" sz="quarter" idx="24"/>
          </p:nvPr>
        </p:nvSpPr>
        <p:spPr>
          <a:xfrm>
            <a:off x="7186554" y="9987481"/>
            <a:ext cx="12950031" cy="659516"/>
          </a:xfrm>
        </p:spPr>
        <p:txBody>
          <a:bodyPr/>
          <a:lstStyle/>
          <a:p>
            <a:r>
              <a:rPr lang="en-US" sz="3600" dirty="0" err="1" smtClean="0">
                <a:latin typeface="Arial"/>
                <a:cs typeface="Arial"/>
              </a:rPr>
              <a:t>Résultats</a:t>
            </a:r>
            <a:endParaRPr lang="en-US" sz="3600" dirty="0">
              <a:latin typeface="Arial"/>
              <a:cs typeface="Arial"/>
            </a:endParaRPr>
          </a:p>
        </p:txBody>
      </p:sp>
      <p:sp>
        <p:nvSpPr>
          <p:cNvPr id="308" name="Text Placeholder 307"/>
          <p:cNvSpPr>
            <a:spLocks noGrp="1"/>
          </p:cNvSpPr>
          <p:nvPr>
            <p:ph type="body" sz="quarter" idx="25"/>
          </p:nvPr>
        </p:nvSpPr>
        <p:spPr>
          <a:xfrm>
            <a:off x="20600583" y="2694136"/>
            <a:ext cx="6279386" cy="613350"/>
          </a:xfrm>
        </p:spPr>
        <p:txBody>
          <a:bodyPr/>
          <a:lstStyle/>
          <a:p>
            <a:r>
              <a:rPr lang="en-US" sz="3300" dirty="0" err="1" smtClean="0">
                <a:latin typeface="Arial" panose="020B0604020202020204" pitchFamily="34" charset="0"/>
                <a:cs typeface="Arial" panose="020B0604020202020204" pitchFamily="34" charset="0"/>
              </a:rPr>
              <a:t>Résultats</a:t>
            </a:r>
            <a:r>
              <a:rPr lang="en-US" sz="3300" dirty="0" smtClean="0">
                <a:latin typeface="Arial" panose="020B0604020202020204" pitchFamily="34" charset="0"/>
                <a:cs typeface="Arial" panose="020B0604020202020204" pitchFamily="34" charset="0"/>
              </a:rPr>
              <a:t> (suite)</a:t>
            </a:r>
            <a:endParaRPr lang="en-US" sz="3300" dirty="0">
              <a:latin typeface="Arial" panose="020B0604020202020204" pitchFamily="34" charset="0"/>
              <a:cs typeface="Arial" panose="020B0604020202020204" pitchFamily="34" charset="0"/>
            </a:endParaRPr>
          </a:p>
        </p:txBody>
      </p:sp>
      <p:sp>
        <p:nvSpPr>
          <p:cNvPr id="310" name="Text Placeholder 309"/>
          <p:cNvSpPr>
            <a:spLocks noGrp="1"/>
          </p:cNvSpPr>
          <p:nvPr>
            <p:ph type="body" sz="quarter" idx="27"/>
          </p:nvPr>
        </p:nvSpPr>
        <p:spPr>
          <a:xfrm>
            <a:off x="20405219" y="8859084"/>
            <a:ext cx="6279386" cy="613350"/>
          </a:xfrm>
        </p:spPr>
        <p:txBody>
          <a:bodyPr/>
          <a:lstStyle/>
          <a:p>
            <a:r>
              <a:rPr lang="en-US" sz="3300" dirty="0" smtClean="0">
                <a:latin typeface="Arial"/>
                <a:cs typeface="Arial"/>
              </a:rPr>
              <a:t>Discussion</a:t>
            </a:r>
            <a:endParaRPr lang="en-US" sz="3300" dirty="0">
              <a:latin typeface="Arial"/>
              <a:cs typeface="Arial"/>
            </a:endParaRPr>
          </a:p>
        </p:txBody>
      </p:sp>
      <p:sp>
        <p:nvSpPr>
          <p:cNvPr id="311" name="Text Placeholder 310"/>
          <p:cNvSpPr>
            <a:spLocks noGrp="1"/>
          </p:cNvSpPr>
          <p:nvPr>
            <p:ph type="body" sz="quarter" idx="28"/>
          </p:nvPr>
        </p:nvSpPr>
        <p:spPr>
          <a:xfrm>
            <a:off x="20656996" y="9409125"/>
            <a:ext cx="5906882" cy="6837903"/>
          </a:xfrm>
        </p:spPr>
        <p:txBody>
          <a:bodyPr/>
          <a:lstStyle/>
          <a:p>
            <a:pPr marL="177800" indent="-177800" algn="just">
              <a:buFont typeface="Arial"/>
              <a:buChar char="•"/>
            </a:pPr>
            <a:r>
              <a:rPr lang="fr-FR" sz="1800" dirty="0" smtClean="0">
                <a:latin typeface="Arial"/>
                <a:cs typeface="Arial"/>
              </a:rPr>
              <a:t>Les résultats obtenus permettent de conclure </a:t>
            </a:r>
            <a:r>
              <a:rPr lang="fr-FR" sz="1800" dirty="0">
                <a:latin typeface="Arial"/>
                <a:cs typeface="Arial"/>
              </a:rPr>
              <a:t>que </a:t>
            </a:r>
            <a:r>
              <a:rPr lang="fr-FR" sz="1800" dirty="0" smtClean="0">
                <a:latin typeface="Arial"/>
                <a:cs typeface="Arial"/>
              </a:rPr>
              <a:t>le </a:t>
            </a:r>
            <a:r>
              <a:rPr lang="fr-FR" sz="1800" dirty="0" err="1" smtClean="0">
                <a:latin typeface="Arial"/>
                <a:cs typeface="Arial"/>
              </a:rPr>
              <a:t>Qdv.tb</a:t>
            </a:r>
            <a:r>
              <a:rPr lang="fr-FR" sz="1800" dirty="0" smtClean="0">
                <a:latin typeface="Arial"/>
                <a:cs typeface="Arial"/>
              </a:rPr>
              <a:t>, première </a:t>
            </a:r>
            <a:r>
              <a:rPr lang="fr-FR" sz="1800" dirty="0">
                <a:latin typeface="Arial"/>
                <a:cs typeface="Arial"/>
              </a:rPr>
              <a:t>échelle francophone de la qualité de vie spécifique à la population de sujets atteints de maladie </a:t>
            </a:r>
            <a:r>
              <a:rPr lang="fr-FR" sz="1800" dirty="0" smtClean="0">
                <a:latin typeface="Arial"/>
                <a:cs typeface="Arial"/>
              </a:rPr>
              <a:t>bipolaire, est crédible, fiable et valide;</a:t>
            </a:r>
          </a:p>
          <a:p>
            <a:pPr marL="177800" indent="-177800" algn="just">
              <a:buFont typeface="Arial"/>
              <a:buChar char="•"/>
            </a:pPr>
            <a:r>
              <a:rPr lang="fr-CA" sz="1800" dirty="0" smtClean="0">
                <a:latin typeface="Arial"/>
                <a:cs typeface="Arial"/>
              </a:rPr>
              <a:t>Les analyses confirment une gradation dans les moyennes de scores de qualité de vie selon les symptômes dépressifs et maniaques; </a:t>
            </a:r>
          </a:p>
          <a:p>
            <a:pPr marL="177800" indent="-177800" algn="just">
              <a:buFont typeface="Arial"/>
              <a:buChar char="•"/>
            </a:pPr>
            <a:r>
              <a:rPr lang="fr-FR" sz="1800" dirty="0" smtClean="0">
                <a:latin typeface="Arial"/>
                <a:cs typeface="Arial"/>
              </a:rPr>
              <a:t>Les </a:t>
            </a:r>
            <a:r>
              <a:rPr lang="fr-FR" sz="1800" dirty="0">
                <a:latin typeface="Arial"/>
                <a:cs typeface="Arial"/>
              </a:rPr>
              <a:t>facteurs relatifs à l’humeur, l’estime de soi et l’identité apparaissent jouer un rôle primordial dans la qualité de vie de personnes atteintes de maladie </a:t>
            </a:r>
            <a:r>
              <a:rPr lang="fr-FR" sz="1800" dirty="0" smtClean="0">
                <a:latin typeface="Arial"/>
                <a:cs typeface="Arial"/>
              </a:rPr>
              <a:t>bipolaire</a:t>
            </a:r>
            <a:r>
              <a:rPr lang="fr-FR" sz="1800" dirty="0">
                <a:latin typeface="Arial"/>
                <a:cs typeface="Arial"/>
              </a:rPr>
              <a:t> </a:t>
            </a:r>
            <a:r>
              <a:rPr lang="fr-CA" sz="1800" dirty="0">
                <a:latin typeface="Arial" panose="020B0604020202020204" pitchFamily="34" charset="0"/>
                <a:cs typeface="Arial" panose="020B0604020202020204" pitchFamily="34" charset="0"/>
              </a:rPr>
              <a:t>et semblent justifier la création d’un outil spécifique de qualité de vie pour cette </a:t>
            </a:r>
            <a:r>
              <a:rPr lang="fr-CA" sz="1800" dirty="0" smtClean="0">
                <a:latin typeface="Arial" panose="020B0604020202020204" pitchFamily="34" charset="0"/>
                <a:cs typeface="Arial" panose="020B0604020202020204" pitchFamily="34" charset="0"/>
              </a:rPr>
              <a:t>clientèle;</a:t>
            </a:r>
          </a:p>
          <a:p>
            <a:pPr marL="177800" indent="-177800" algn="just">
              <a:buFont typeface="Arial"/>
              <a:buChar char="•"/>
            </a:pPr>
            <a:r>
              <a:rPr lang="fr-CA" sz="1800" dirty="0" smtClean="0">
                <a:latin typeface="Arial"/>
                <a:cs typeface="Arial"/>
              </a:rPr>
              <a:t>Limites principales: caractère auto-rapporté des questionnaires</a:t>
            </a:r>
            <a:r>
              <a:rPr lang="fr-FR" sz="1800" dirty="0" smtClean="0">
                <a:latin typeface="Arial"/>
                <a:cs typeface="Arial"/>
              </a:rPr>
              <a:t>; valeurs de références non établies pour le </a:t>
            </a:r>
            <a:r>
              <a:rPr lang="fr-FR" sz="1800" dirty="0" err="1" smtClean="0">
                <a:latin typeface="Arial"/>
                <a:cs typeface="Arial"/>
              </a:rPr>
              <a:t>Qdv.tb</a:t>
            </a:r>
            <a:r>
              <a:rPr lang="fr-FR" sz="1800" dirty="0" smtClean="0">
                <a:latin typeface="Arial"/>
                <a:cs typeface="Arial"/>
              </a:rPr>
              <a:t>; </a:t>
            </a:r>
          </a:p>
          <a:p>
            <a:pPr marL="177800" indent="-177800" algn="just">
              <a:buFont typeface="Arial"/>
              <a:buChar char="•"/>
            </a:pPr>
            <a:r>
              <a:rPr lang="fr-FR" sz="1800" dirty="0" smtClean="0">
                <a:latin typeface="Arial"/>
                <a:cs typeface="Arial"/>
              </a:rPr>
              <a:t>Il </a:t>
            </a:r>
            <a:r>
              <a:rPr lang="fr-FR" sz="1800" dirty="0">
                <a:latin typeface="Arial"/>
                <a:cs typeface="Arial"/>
              </a:rPr>
              <a:t>s’agit ainsi d’une échelle intéressante et prometteuse en ce qui a trait aux implications cliniques, d’une part offrant une aide supplémentaire dans le traitement de patients </a:t>
            </a:r>
            <a:r>
              <a:rPr lang="fr-FR" sz="1800" dirty="0" smtClean="0">
                <a:latin typeface="Arial"/>
                <a:cs typeface="Arial"/>
              </a:rPr>
              <a:t>complexes, </a:t>
            </a:r>
            <a:r>
              <a:rPr lang="fr-FR" sz="1800" dirty="0">
                <a:latin typeface="Arial"/>
                <a:cs typeface="Arial"/>
              </a:rPr>
              <a:t>et d’autre part orientant les cliniciens vers des aspects de vie des patients souvent négligés lors du questionnaire usuel. </a:t>
            </a:r>
            <a:endParaRPr lang="fr-FR" sz="1800" dirty="0" smtClean="0">
              <a:latin typeface="Arial"/>
              <a:cs typeface="Arial"/>
            </a:endParaRPr>
          </a:p>
          <a:p>
            <a:endParaRPr lang="en-US" dirty="0"/>
          </a:p>
        </p:txBody>
      </p:sp>
      <p:sp>
        <p:nvSpPr>
          <p:cNvPr id="351" name="Text Placeholder 350"/>
          <p:cNvSpPr>
            <a:spLocks noGrp="1"/>
          </p:cNvSpPr>
          <p:nvPr>
            <p:ph type="body" sz="quarter" idx="150"/>
          </p:nvPr>
        </p:nvSpPr>
        <p:spPr>
          <a:xfrm>
            <a:off x="5608537" y="1462896"/>
            <a:ext cx="16481442" cy="528191"/>
          </a:xfrm>
        </p:spPr>
        <p:txBody>
          <a:bodyPr>
            <a:normAutofit/>
          </a:bodyPr>
          <a:lstStyle/>
          <a:p>
            <a:r>
              <a:rPr lang="nl-NL" sz="2500" dirty="0" smtClean="0"/>
              <a:t>Anne Sophie Beaudoin</a:t>
            </a:r>
            <a:r>
              <a:rPr lang="nl-NL" sz="2500" baseline="30000" dirty="0"/>
              <a:t>1</a:t>
            </a:r>
            <a:r>
              <a:rPr lang="nl-NL" sz="2500" dirty="0" smtClean="0"/>
              <a:t>, Judith Guillemette</a:t>
            </a:r>
            <a:r>
              <a:rPr lang="nl-NL" sz="2500" baseline="30000" dirty="0" smtClean="0"/>
              <a:t>1</a:t>
            </a:r>
            <a:r>
              <a:rPr lang="nl-NL" sz="2500" dirty="0" smtClean="0"/>
              <a:t>, Évelyne Rheault</a:t>
            </a:r>
            <a:r>
              <a:rPr lang="nl-NL" sz="2500" baseline="30000" dirty="0" smtClean="0"/>
              <a:t>1</a:t>
            </a:r>
            <a:r>
              <a:rPr lang="nl-NL" sz="2500" dirty="0" smtClean="0"/>
              <a:t>,</a:t>
            </a:r>
            <a:r>
              <a:rPr lang="nl-NL" sz="2500" baseline="30000" dirty="0" smtClean="0"/>
              <a:t> </a:t>
            </a:r>
            <a:r>
              <a:rPr lang="fr-FR" sz="2500" dirty="0"/>
              <a:t>Martin D. </a:t>
            </a:r>
            <a:r>
              <a:rPr lang="fr-FR" sz="2500" dirty="0" smtClean="0"/>
              <a:t>Provencher</a:t>
            </a:r>
            <a:r>
              <a:rPr lang="fr-FR" sz="2500" baseline="30000" dirty="0" smtClean="0"/>
              <a:t>1,2</a:t>
            </a:r>
            <a:r>
              <a:rPr lang="fr-FR" sz="2500" dirty="0"/>
              <a:t> </a:t>
            </a:r>
            <a:r>
              <a:rPr lang="fr-FR" sz="2500" dirty="0" smtClean="0"/>
              <a:t>et </a:t>
            </a:r>
            <a:r>
              <a:rPr lang="nl-NL" sz="2500" dirty="0"/>
              <a:t>Erin </a:t>
            </a:r>
            <a:r>
              <a:rPr lang="nl-NL" sz="2500" dirty="0" smtClean="0"/>
              <a:t>E. Michalak</a:t>
            </a:r>
            <a:r>
              <a:rPr lang="nl-NL" sz="2500" baseline="30000" dirty="0"/>
              <a:t>3</a:t>
            </a:r>
            <a:endParaRPr lang="fr-CA" sz="2500" baseline="30000" dirty="0"/>
          </a:p>
          <a:p>
            <a:endParaRPr lang="fr-CA" sz="2500" dirty="0"/>
          </a:p>
          <a:p>
            <a:endParaRPr lang="en-US" sz="2500" dirty="0"/>
          </a:p>
        </p:txBody>
      </p:sp>
      <p:sp>
        <p:nvSpPr>
          <p:cNvPr id="352" name="Text Placeholder 351"/>
          <p:cNvSpPr>
            <a:spLocks noGrp="1"/>
          </p:cNvSpPr>
          <p:nvPr>
            <p:ph type="body" sz="quarter" idx="184"/>
          </p:nvPr>
        </p:nvSpPr>
        <p:spPr>
          <a:xfrm>
            <a:off x="3437636" y="1931283"/>
            <a:ext cx="20107276" cy="634555"/>
          </a:xfrm>
        </p:spPr>
        <p:txBody>
          <a:bodyPr>
            <a:normAutofit/>
          </a:bodyPr>
          <a:lstStyle/>
          <a:p>
            <a:r>
              <a:rPr lang="en-US" sz="2200" baseline="30000" dirty="0" smtClean="0"/>
              <a:t>1</a:t>
            </a:r>
            <a:r>
              <a:rPr lang="en-US" sz="2200" dirty="0" smtClean="0"/>
              <a:t>Université Laval </a:t>
            </a:r>
            <a:r>
              <a:rPr lang="en-US" sz="2200" baseline="30000" dirty="0" smtClean="0"/>
              <a:t>2</a:t>
            </a:r>
            <a:r>
              <a:rPr lang="en-US" sz="2200" dirty="0" smtClean="0"/>
              <a:t>lnstitut </a:t>
            </a:r>
            <a:r>
              <a:rPr lang="en-US" sz="2200" dirty="0" err="1"/>
              <a:t>universitaire</a:t>
            </a:r>
            <a:r>
              <a:rPr lang="en-US" sz="2200" dirty="0"/>
              <a:t> </a:t>
            </a:r>
            <a:r>
              <a:rPr lang="en-US" sz="2200" dirty="0" err="1"/>
              <a:t>en</a:t>
            </a:r>
            <a:r>
              <a:rPr lang="en-US" sz="2200" dirty="0"/>
              <a:t> santé </a:t>
            </a:r>
            <a:r>
              <a:rPr lang="en-US" sz="2200" dirty="0" err="1"/>
              <a:t>mentale</a:t>
            </a:r>
            <a:r>
              <a:rPr lang="en-US" sz="2200" dirty="0"/>
              <a:t> de </a:t>
            </a:r>
            <a:r>
              <a:rPr lang="en-US" sz="2200" dirty="0" smtClean="0"/>
              <a:t>Québec </a:t>
            </a:r>
            <a:r>
              <a:rPr lang="en-US" sz="2200" baseline="30000" dirty="0" smtClean="0"/>
              <a:t>3</a:t>
            </a:r>
            <a:r>
              <a:rPr lang="en-US" sz="2200" dirty="0" smtClean="0"/>
              <a:t>University </a:t>
            </a:r>
            <a:r>
              <a:rPr lang="en-US" sz="2200" dirty="0"/>
              <a:t>of British </a:t>
            </a:r>
            <a:r>
              <a:rPr lang="en-US" sz="2200" dirty="0" smtClean="0"/>
              <a:t>Columbia</a:t>
            </a:r>
            <a:endParaRPr lang="en-US" sz="2200" baseline="30000" dirty="0"/>
          </a:p>
        </p:txBody>
      </p:sp>
      <p:sp>
        <p:nvSpPr>
          <p:cNvPr id="353" name="Text Placeholder 352"/>
          <p:cNvSpPr>
            <a:spLocks noGrp="1"/>
          </p:cNvSpPr>
          <p:nvPr>
            <p:ph type="body" sz="quarter" idx="185"/>
          </p:nvPr>
        </p:nvSpPr>
        <p:spPr>
          <a:xfrm>
            <a:off x="2974206" y="240146"/>
            <a:ext cx="21849347" cy="611705"/>
          </a:xfrm>
        </p:spPr>
        <p:txBody>
          <a:bodyPr>
            <a:noAutofit/>
          </a:bodyPr>
          <a:lstStyle/>
          <a:p>
            <a:r>
              <a:rPr lang="fr-FR" sz="3600" dirty="0"/>
              <a:t>Validation de la version francophone de la première échelle de qualité de vie spécifique pour la maladie affective bipolaire, le </a:t>
            </a:r>
            <a:r>
              <a:rPr lang="fr-FR" sz="3600" dirty="0" err="1"/>
              <a:t>Qdv.tb</a:t>
            </a:r>
            <a:r>
              <a:rPr lang="fr-FR" sz="3600" dirty="0"/>
              <a:t> (Questionnaire sur la qualité de vie des personnes atteintes d’un trouble bipolaire)</a:t>
            </a:r>
            <a:endParaRPr lang="fr-CA" sz="3600" dirty="0"/>
          </a:p>
          <a:p>
            <a:r>
              <a:rPr lang="fr-CA" sz="3200" b="1" dirty="0" smtClean="0"/>
              <a:t>			</a:t>
            </a:r>
            <a:endParaRPr lang="en-US" sz="3200" b="1" dirty="0"/>
          </a:p>
        </p:txBody>
      </p:sp>
      <p:pic>
        <p:nvPicPr>
          <p:cNvPr id="19" name="Image 18"/>
          <p:cNvPicPr/>
          <p:nvPr/>
        </p:nvPicPr>
        <p:blipFill>
          <a:blip r:embed="rId3">
            <a:extLst>
              <a:ext uri="{28A0092B-C50C-407E-A947-70E740481C1C}">
                <a14:useLocalDpi xmlns:a14="http://schemas.microsoft.com/office/drawing/2010/main" val="0"/>
              </a:ext>
            </a:extLst>
          </a:blip>
          <a:srcRect/>
          <a:stretch>
            <a:fillRect/>
          </a:stretch>
        </p:blipFill>
        <p:spPr bwMode="auto">
          <a:xfrm>
            <a:off x="13801423" y="3443592"/>
            <a:ext cx="5990086" cy="6209672"/>
          </a:xfrm>
          <a:prstGeom prst="rect">
            <a:avLst/>
          </a:prstGeom>
          <a:noFill/>
          <a:ln>
            <a:noFill/>
          </a:ln>
        </p:spPr>
      </p:pic>
      <p:sp>
        <p:nvSpPr>
          <p:cNvPr id="2" name="ZoneTexte 1"/>
          <p:cNvSpPr txBox="1"/>
          <p:nvPr/>
        </p:nvSpPr>
        <p:spPr>
          <a:xfrm>
            <a:off x="13961533" y="7710985"/>
            <a:ext cx="6020513" cy="369332"/>
          </a:xfrm>
          <a:prstGeom prst="rect">
            <a:avLst/>
          </a:prstGeom>
          <a:noFill/>
        </p:spPr>
        <p:txBody>
          <a:bodyPr wrap="square" rtlCol="0">
            <a:spAutoFit/>
          </a:bodyPr>
          <a:lstStyle/>
          <a:p>
            <a:endParaRPr lang="fr-FR" sz="1800" dirty="0">
              <a:solidFill>
                <a:srgbClr val="003F75"/>
              </a:solidFill>
              <a:latin typeface="Times New Roman"/>
              <a:cs typeface="Times New Roman"/>
            </a:endParaRPr>
          </a:p>
        </p:txBody>
      </p:sp>
      <p:sp>
        <p:nvSpPr>
          <p:cNvPr id="4" name="ZoneTexte 3"/>
          <p:cNvSpPr txBox="1"/>
          <p:nvPr/>
        </p:nvSpPr>
        <p:spPr>
          <a:xfrm>
            <a:off x="11836228" y="10710935"/>
            <a:ext cx="8049566" cy="5032147"/>
          </a:xfrm>
          <a:prstGeom prst="rect">
            <a:avLst/>
          </a:prstGeom>
          <a:noFill/>
        </p:spPr>
        <p:txBody>
          <a:bodyPr wrap="square" rtlCol="0">
            <a:spAutoFit/>
          </a:bodyPr>
          <a:lstStyle/>
          <a:p>
            <a:pPr algn="just"/>
            <a:r>
              <a:rPr lang="fr-CA" sz="1800" dirty="0">
                <a:solidFill>
                  <a:schemeClr val="accent5">
                    <a:lumMod val="50000"/>
                  </a:schemeClr>
                </a:solidFill>
                <a:latin typeface="Arial"/>
                <a:cs typeface="Arial"/>
              </a:rPr>
              <a:t>Envoi de 489 lettres; </a:t>
            </a:r>
            <a:r>
              <a:rPr lang="fr-CA" sz="1800" dirty="0" smtClean="0">
                <a:solidFill>
                  <a:schemeClr val="accent5">
                    <a:lumMod val="50000"/>
                  </a:schemeClr>
                </a:solidFill>
                <a:latin typeface="Arial"/>
                <a:cs typeface="Arial"/>
              </a:rPr>
              <a:t>125 </a:t>
            </a:r>
            <a:r>
              <a:rPr lang="fr-CA" sz="1800" dirty="0">
                <a:solidFill>
                  <a:schemeClr val="accent5">
                    <a:lumMod val="50000"/>
                  </a:schemeClr>
                </a:solidFill>
                <a:latin typeface="Arial"/>
                <a:cs typeface="Arial"/>
              </a:rPr>
              <a:t>retours de la première batterie de questionnaires et 114 retours du </a:t>
            </a:r>
            <a:r>
              <a:rPr lang="fr-CA" sz="1800" dirty="0" smtClean="0">
                <a:solidFill>
                  <a:schemeClr val="accent5">
                    <a:lumMod val="50000"/>
                  </a:schemeClr>
                </a:solidFill>
                <a:latin typeface="Arial"/>
                <a:cs typeface="Arial"/>
              </a:rPr>
              <a:t>questionnaire </a:t>
            </a:r>
            <a:r>
              <a:rPr lang="fr-CA" sz="1800" dirty="0" err="1" smtClean="0">
                <a:solidFill>
                  <a:schemeClr val="accent5">
                    <a:lumMod val="50000"/>
                  </a:schemeClr>
                </a:solidFill>
                <a:latin typeface="Arial"/>
                <a:cs typeface="Arial"/>
              </a:rPr>
              <a:t>Qdv.tb</a:t>
            </a:r>
            <a:r>
              <a:rPr lang="fr-CA" sz="1800" dirty="0" smtClean="0">
                <a:solidFill>
                  <a:schemeClr val="accent5">
                    <a:lumMod val="50000"/>
                  </a:schemeClr>
                </a:solidFill>
                <a:latin typeface="Arial"/>
                <a:cs typeface="Arial"/>
              </a:rPr>
              <a:t> </a:t>
            </a:r>
            <a:r>
              <a:rPr lang="fr-CA" sz="1800" dirty="0">
                <a:solidFill>
                  <a:schemeClr val="accent5">
                    <a:lumMod val="50000"/>
                  </a:schemeClr>
                </a:solidFill>
                <a:latin typeface="Arial"/>
                <a:cs typeface="Arial"/>
              </a:rPr>
              <a:t>au 2</a:t>
            </a:r>
            <a:r>
              <a:rPr lang="fr-CA" sz="1800" baseline="30000" dirty="0">
                <a:solidFill>
                  <a:schemeClr val="accent5">
                    <a:lumMod val="50000"/>
                  </a:schemeClr>
                </a:solidFill>
                <a:latin typeface="Arial"/>
                <a:cs typeface="Arial"/>
              </a:rPr>
              <a:t>e</a:t>
            </a:r>
            <a:r>
              <a:rPr lang="fr-CA" sz="1800" dirty="0">
                <a:solidFill>
                  <a:schemeClr val="accent5">
                    <a:lumMod val="50000"/>
                  </a:schemeClr>
                </a:solidFill>
                <a:latin typeface="Arial"/>
                <a:cs typeface="Arial"/>
              </a:rPr>
              <a:t> envoi</a:t>
            </a:r>
            <a:r>
              <a:rPr lang="fr-CA" sz="1800" dirty="0" smtClean="0">
                <a:solidFill>
                  <a:schemeClr val="accent5">
                    <a:lumMod val="50000"/>
                  </a:schemeClr>
                </a:solidFill>
                <a:latin typeface="Arial"/>
                <a:cs typeface="Arial"/>
              </a:rPr>
              <a:t>.</a:t>
            </a:r>
          </a:p>
          <a:p>
            <a:pPr algn="just"/>
            <a:endParaRPr lang="fr-CA" sz="1200" dirty="0" smtClean="0">
              <a:solidFill>
                <a:schemeClr val="accent5">
                  <a:lumMod val="50000"/>
                </a:schemeClr>
              </a:solidFill>
              <a:latin typeface="Arial"/>
              <a:cs typeface="Arial"/>
            </a:endParaRPr>
          </a:p>
          <a:p>
            <a:pPr algn="just"/>
            <a:r>
              <a:rPr lang="fr-CA" sz="2000" b="1" dirty="0" smtClean="0">
                <a:solidFill>
                  <a:schemeClr val="accent5">
                    <a:lumMod val="50000"/>
                  </a:schemeClr>
                </a:solidFill>
                <a:latin typeface="Arial"/>
                <a:cs typeface="Arial"/>
              </a:rPr>
              <a:t>Données descriptives</a:t>
            </a:r>
            <a:r>
              <a:rPr lang="fr-CA" sz="2000" dirty="0" smtClean="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La </a:t>
            </a:r>
            <a:r>
              <a:rPr lang="fr-CA" sz="1800" dirty="0">
                <a:solidFill>
                  <a:schemeClr val="accent5">
                    <a:lumMod val="50000"/>
                  </a:schemeClr>
                </a:solidFill>
                <a:latin typeface="Arial"/>
                <a:cs typeface="Arial"/>
              </a:rPr>
              <a:t>majorité des participants à l’étude sont de sexe féminin (71 %) et âgés entre 50 et 70 ans (62 %). Près de la moitié de l’échantillon possède une éducation de niveau post-secondaire (47 %). Plus du tiers de l’échantillon occupe un emploi rémunéré, soit 37,1%. </a:t>
            </a:r>
          </a:p>
          <a:p>
            <a:pPr algn="just"/>
            <a:endParaRPr lang="fr-CA" sz="1200" b="1" dirty="0" smtClean="0">
              <a:solidFill>
                <a:schemeClr val="accent5">
                  <a:lumMod val="50000"/>
                </a:schemeClr>
              </a:solidFill>
              <a:latin typeface="Arial"/>
              <a:cs typeface="Arial"/>
            </a:endParaRPr>
          </a:p>
          <a:p>
            <a:pPr algn="just"/>
            <a:r>
              <a:rPr lang="fr-CA" sz="2000" b="1" dirty="0" smtClean="0">
                <a:solidFill>
                  <a:schemeClr val="accent5">
                    <a:lumMod val="50000"/>
                  </a:schemeClr>
                </a:solidFill>
                <a:latin typeface="Arial"/>
                <a:cs typeface="Arial"/>
              </a:rPr>
              <a:t>Validité interne et fidélité test </a:t>
            </a:r>
            <a:r>
              <a:rPr lang="fr-CA" sz="2000" b="1" dirty="0" err="1" smtClean="0">
                <a:solidFill>
                  <a:schemeClr val="accent5">
                    <a:lumMod val="50000"/>
                  </a:schemeClr>
                </a:solidFill>
                <a:latin typeface="Arial"/>
                <a:cs typeface="Arial"/>
              </a:rPr>
              <a:t>retest</a:t>
            </a:r>
            <a:r>
              <a:rPr lang="fr-CA" sz="2000" b="1" dirty="0" smtClean="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les </a:t>
            </a:r>
            <a:r>
              <a:rPr lang="el-GR" sz="1800" dirty="0" smtClean="0">
                <a:solidFill>
                  <a:schemeClr val="accent5">
                    <a:lumMod val="50000"/>
                  </a:schemeClr>
                </a:solidFill>
                <a:latin typeface="Arial"/>
                <a:cs typeface="Arial"/>
              </a:rPr>
              <a:t>α</a:t>
            </a:r>
            <a:r>
              <a:rPr lang="fr-CA" sz="1800" dirty="0" smtClean="0">
                <a:solidFill>
                  <a:schemeClr val="accent5">
                    <a:lumMod val="50000"/>
                  </a:schemeClr>
                </a:solidFill>
                <a:latin typeface="Arial"/>
                <a:cs typeface="Arial"/>
              </a:rPr>
              <a:t> de </a:t>
            </a:r>
            <a:r>
              <a:rPr lang="fr-CA" sz="1800" dirty="0" err="1">
                <a:solidFill>
                  <a:schemeClr val="accent5">
                    <a:lumMod val="50000"/>
                  </a:schemeClr>
                </a:solidFill>
                <a:latin typeface="Arial"/>
                <a:cs typeface="Arial"/>
              </a:rPr>
              <a:t>Cronbach</a:t>
            </a:r>
            <a:r>
              <a:rPr lang="fr-CA" sz="1800" dirty="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sont très </a:t>
            </a:r>
            <a:r>
              <a:rPr lang="fr-CA" sz="1800" dirty="0">
                <a:solidFill>
                  <a:schemeClr val="accent5">
                    <a:lumMod val="50000"/>
                  </a:schemeClr>
                </a:solidFill>
                <a:latin typeface="Arial"/>
                <a:cs typeface="Arial"/>
              </a:rPr>
              <a:t>bons et similaires à ceux de la version </a:t>
            </a:r>
            <a:r>
              <a:rPr lang="fr-CA" sz="1800" dirty="0" smtClean="0">
                <a:solidFill>
                  <a:schemeClr val="accent5">
                    <a:lumMod val="50000"/>
                  </a:schemeClr>
                </a:solidFill>
                <a:latin typeface="Arial"/>
                <a:cs typeface="Arial"/>
              </a:rPr>
              <a:t>anglophone, tout comme </a:t>
            </a:r>
            <a:r>
              <a:rPr lang="fr-CA" sz="1800" dirty="0">
                <a:solidFill>
                  <a:schemeClr val="accent5">
                    <a:lumMod val="50000"/>
                  </a:schemeClr>
                </a:solidFill>
                <a:latin typeface="Arial"/>
                <a:cs typeface="Arial"/>
              </a:rPr>
              <a:t>l</a:t>
            </a:r>
            <a:r>
              <a:rPr lang="fr-CA" sz="1800" dirty="0" smtClean="0">
                <a:solidFill>
                  <a:schemeClr val="accent5">
                    <a:lumMod val="50000"/>
                  </a:schemeClr>
                </a:solidFill>
                <a:latin typeface="Arial"/>
                <a:ea typeface="ＭＳ 明朝"/>
                <a:cs typeface="Arial"/>
              </a:rPr>
              <a:t>a reproductibilité.</a:t>
            </a:r>
          </a:p>
          <a:p>
            <a:pPr algn="just"/>
            <a:endParaRPr lang="fr-CA" sz="1200" dirty="0" smtClean="0">
              <a:solidFill>
                <a:schemeClr val="accent5">
                  <a:lumMod val="50000"/>
                </a:schemeClr>
              </a:solidFill>
              <a:latin typeface="Arial"/>
              <a:ea typeface="ＭＳ 明朝"/>
              <a:cs typeface="Arial"/>
            </a:endParaRPr>
          </a:p>
          <a:p>
            <a:pPr algn="just"/>
            <a:r>
              <a:rPr lang="fr-CA" sz="2000" b="1" dirty="0" smtClean="0">
                <a:solidFill>
                  <a:schemeClr val="accent5">
                    <a:lumMod val="50000"/>
                  </a:schemeClr>
                </a:solidFill>
                <a:latin typeface="Arial"/>
                <a:cs typeface="Arial"/>
              </a:rPr>
              <a:t>Liens avec les symptômes dépressifs </a:t>
            </a:r>
            <a:r>
              <a:rPr lang="fr-CA" sz="2000" b="1" dirty="0">
                <a:solidFill>
                  <a:schemeClr val="accent5">
                    <a:lumMod val="50000"/>
                  </a:schemeClr>
                </a:solidFill>
                <a:latin typeface="Arial"/>
                <a:cs typeface="Arial"/>
              </a:rPr>
              <a:t>et </a:t>
            </a:r>
            <a:r>
              <a:rPr lang="fr-CA" sz="2000" b="1" dirty="0" smtClean="0">
                <a:solidFill>
                  <a:schemeClr val="accent5">
                    <a:lumMod val="50000"/>
                  </a:schemeClr>
                </a:solidFill>
                <a:latin typeface="Arial"/>
                <a:cs typeface="Arial"/>
              </a:rPr>
              <a:t>maniaques: </a:t>
            </a:r>
            <a:r>
              <a:rPr lang="fr-CA" sz="1800" dirty="0" smtClean="0">
                <a:solidFill>
                  <a:schemeClr val="accent5">
                    <a:lumMod val="50000"/>
                  </a:schemeClr>
                </a:solidFill>
                <a:latin typeface="Arial"/>
                <a:cs typeface="Arial"/>
              </a:rPr>
              <a:t>Les </a:t>
            </a:r>
            <a:r>
              <a:rPr lang="fr-CA" sz="1800" dirty="0">
                <a:solidFill>
                  <a:schemeClr val="accent5">
                    <a:lumMod val="50000"/>
                  </a:schemeClr>
                </a:solidFill>
                <a:latin typeface="Arial"/>
                <a:cs typeface="Arial"/>
              </a:rPr>
              <a:t>corrélations du score global </a:t>
            </a:r>
            <a:r>
              <a:rPr lang="fr-CA" sz="1800" dirty="0" smtClean="0">
                <a:solidFill>
                  <a:schemeClr val="accent5">
                    <a:lumMod val="50000"/>
                  </a:schemeClr>
                </a:solidFill>
                <a:latin typeface="Arial"/>
                <a:cs typeface="Arial"/>
              </a:rPr>
              <a:t>du </a:t>
            </a:r>
            <a:r>
              <a:rPr lang="fr-CA" sz="1800" dirty="0" err="1" smtClean="0">
                <a:solidFill>
                  <a:schemeClr val="accent5">
                    <a:lumMod val="50000"/>
                  </a:schemeClr>
                </a:solidFill>
                <a:latin typeface="Arial"/>
                <a:cs typeface="Arial"/>
              </a:rPr>
              <a:t>Qdv.tb</a:t>
            </a:r>
            <a:r>
              <a:rPr lang="fr-CA" sz="1800" dirty="0" smtClean="0">
                <a:solidFill>
                  <a:schemeClr val="accent5">
                    <a:lumMod val="50000"/>
                  </a:schemeClr>
                </a:solidFill>
                <a:latin typeface="Arial"/>
                <a:cs typeface="Arial"/>
              </a:rPr>
              <a:t> avec </a:t>
            </a:r>
            <a:r>
              <a:rPr lang="fr-CA" sz="1800" dirty="0">
                <a:solidFill>
                  <a:schemeClr val="accent5">
                    <a:lumMod val="50000"/>
                  </a:schemeClr>
                </a:solidFill>
                <a:latin typeface="Arial"/>
                <a:cs typeface="Arial"/>
              </a:rPr>
              <a:t>les symptômes dépressifs </a:t>
            </a:r>
            <a:r>
              <a:rPr lang="fr-CA" sz="1800" dirty="0" smtClean="0">
                <a:solidFill>
                  <a:schemeClr val="accent5">
                    <a:lumMod val="50000"/>
                  </a:schemeClr>
                </a:solidFill>
                <a:latin typeface="Arial"/>
                <a:cs typeface="Arial"/>
              </a:rPr>
              <a:t>sont </a:t>
            </a:r>
            <a:r>
              <a:rPr lang="fr-CA" sz="1800" dirty="0">
                <a:solidFill>
                  <a:schemeClr val="accent5">
                    <a:lumMod val="50000"/>
                  </a:schemeClr>
                </a:solidFill>
                <a:latin typeface="Arial"/>
                <a:cs typeface="Arial"/>
              </a:rPr>
              <a:t>très fortes et </a:t>
            </a:r>
            <a:r>
              <a:rPr lang="fr-CA" sz="1800" dirty="0" smtClean="0">
                <a:solidFill>
                  <a:schemeClr val="accent5">
                    <a:lumMod val="50000"/>
                  </a:schemeClr>
                </a:solidFill>
                <a:latin typeface="Arial"/>
                <a:cs typeface="Arial"/>
              </a:rPr>
              <a:t>négatives. </a:t>
            </a:r>
            <a:r>
              <a:rPr lang="fr-CA" sz="1800" dirty="0">
                <a:solidFill>
                  <a:schemeClr val="accent5">
                    <a:lumMod val="50000"/>
                  </a:schemeClr>
                </a:solidFill>
                <a:latin typeface="Arial"/>
                <a:cs typeface="Arial"/>
              </a:rPr>
              <a:t>Celles avec les symptômes hypo/maniaques </a:t>
            </a:r>
            <a:r>
              <a:rPr lang="fr-CA" sz="1800" dirty="0" smtClean="0">
                <a:solidFill>
                  <a:schemeClr val="accent5">
                    <a:lumMod val="50000"/>
                  </a:schemeClr>
                </a:solidFill>
                <a:latin typeface="Arial"/>
                <a:cs typeface="Arial"/>
              </a:rPr>
              <a:t>sont </a:t>
            </a:r>
            <a:r>
              <a:rPr lang="fr-CA" sz="1800" dirty="0">
                <a:solidFill>
                  <a:schemeClr val="accent5">
                    <a:lumMod val="50000"/>
                  </a:schemeClr>
                </a:solidFill>
                <a:latin typeface="Arial"/>
                <a:cs typeface="Arial"/>
              </a:rPr>
              <a:t>plus faibles, mais tout de même fortement significatives, et positives. </a:t>
            </a:r>
            <a:endParaRPr lang="fr-CA" sz="1800" dirty="0" smtClean="0">
              <a:solidFill>
                <a:schemeClr val="accent5">
                  <a:lumMod val="50000"/>
                </a:schemeClr>
              </a:solidFill>
              <a:latin typeface="Arial"/>
              <a:cs typeface="Arial"/>
            </a:endParaRPr>
          </a:p>
          <a:p>
            <a:pPr algn="just"/>
            <a:endParaRPr lang="fr-CA" sz="1200" dirty="0">
              <a:solidFill>
                <a:schemeClr val="accent5">
                  <a:lumMod val="50000"/>
                </a:schemeClr>
              </a:solidFill>
              <a:latin typeface="Arial"/>
              <a:cs typeface="Arial"/>
            </a:endParaRPr>
          </a:p>
          <a:p>
            <a:pPr algn="just"/>
            <a:r>
              <a:rPr lang="fr-CA" sz="2000" b="1" dirty="0" smtClean="0">
                <a:solidFill>
                  <a:schemeClr val="accent5">
                    <a:lumMod val="50000"/>
                  </a:schemeClr>
                </a:solidFill>
                <a:latin typeface="Arial"/>
                <a:cs typeface="Arial"/>
              </a:rPr>
              <a:t>Validité </a:t>
            </a:r>
            <a:r>
              <a:rPr lang="fr-CA" sz="2000" b="1" dirty="0">
                <a:solidFill>
                  <a:schemeClr val="accent5">
                    <a:lumMod val="50000"/>
                  </a:schemeClr>
                </a:solidFill>
                <a:latin typeface="Arial"/>
                <a:cs typeface="Arial"/>
              </a:rPr>
              <a:t>de </a:t>
            </a:r>
            <a:r>
              <a:rPr lang="fr-CA" sz="2000" b="1" dirty="0" smtClean="0">
                <a:solidFill>
                  <a:schemeClr val="accent5">
                    <a:lumMod val="50000"/>
                  </a:schemeClr>
                </a:solidFill>
                <a:latin typeface="Arial"/>
                <a:cs typeface="Arial"/>
              </a:rPr>
              <a:t>construit:</a:t>
            </a:r>
            <a:r>
              <a:rPr lang="fr-CA" sz="2000" b="1" dirty="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Les </a:t>
            </a:r>
            <a:r>
              <a:rPr lang="fr-CA" sz="1800" dirty="0">
                <a:solidFill>
                  <a:schemeClr val="accent5">
                    <a:lumMod val="50000"/>
                  </a:schemeClr>
                </a:solidFill>
                <a:latin typeface="Arial"/>
                <a:cs typeface="Arial"/>
              </a:rPr>
              <a:t>corrélations de Pearson réalisées avec les autres </a:t>
            </a:r>
            <a:r>
              <a:rPr lang="fr-CA" sz="1800" dirty="0" smtClean="0">
                <a:solidFill>
                  <a:schemeClr val="accent5">
                    <a:lumMod val="50000"/>
                  </a:schemeClr>
                </a:solidFill>
                <a:latin typeface="Arial"/>
                <a:cs typeface="Arial"/>
              </a:rPr>
              <a:t>échelles </a:t>
            </a:r>
            <a:r>
              <a:rPr lang="fr-CA" sz="1800" dirty="0">
                <a:solidFill>
                  <a:schemeClr val="accent5">
                    <a:lumMod val="50000"/>
                  </a:schemeClr>
                </a:solidFill>
                <a:latin typeface="Arial"/>
                <a:cs typeface="Arial"/>
              </a:rPr>
              <a:t>de qualité de vie </a:t>
            </a:r>
            <a:r>
              <a:rPr lang="fr-CA" sz="1800" dirty="0" smtClean="0">
                <a:solidFill>
                  <a:schemeClr val="accent5">
                    <a:lumMod val="50000"/>
                  </a:schemeClr>
                </a:solidFill>
                <a:latin typeface="Arial"/>
                <a:cs typeface="Arial"/>
              </a:rPr>
              <a:t>sont </a:t>
            </a:r>
            <a:r>
              <a:rPr lang="fr-CA" sz="1800" dirty="0">
                <a:solidFill>
                  <a:schemeClr val="accent5">
                    <a:lumMod val="50000"/>
                  </a:schemeClr>
                </a:solidFill>
                <a:latin typeface="Arial"/>
                <a:cs typeface="Arial"/>
              </a:rPr>
              <a:t>généralement très </a:t>
            </a:r>
            <a:r>
              <a:rPr lang="fr-CA" sz="1800" dirty="0" smtClean="0">
                <a:solidFill>
                  <a:schemeClr val="accent5">
                    <a:lumMod val="50000"/>
                  </a:schemeClr>
                </a:solidFill>
                <a:latin typeface="Arial"/>
                <a:cs typeface="Arial"/>
              </a:rPr>
              <a:t>bonnes.</a:t>
            </a:r>
            <a:endParaRPr lang="fr-CA" sz="1800" dirty="0">
              <a:solidFill>
                <a:schemeClr val="accent5">
                  <a:lumMod val="50000"/>
                </a:schemeClr>
              </a:solidFill>
              <a:latin typeface="Arial"/>
              <a:cs typeface="Arial"/>
            </a:endParaRPr>
          </a:p>
          <a:p>
            <a:pPr algn="just"/>
            <a:endParaRPr lang="fr-CA" sz="1300" dirty="0">
              <a:solidFill>
                <a:srgbClr val="003F75"/>
              </a:solidFill>
              <a:latin typeface="Arial"/>
              <a:cs typeface="Arial"/>
            </a:endParaRPr>
          </a:p>
        </p:txBody>
      </p:sp>
      <p:sp>
        <p:nvSpPr>
          <p:cNvPr id="26" name="Text Placeholder 302"/>
          <p:cNvSpPr txBox="1">
            <a:spLocks/>
          </p:cNvSpPr>
          <p:nvPr/>
        </p:nvSpPr>
        <p:spPr>
          <a:xfrm>
            <a:off x="542594" y="10475377"/>
            <a:ext cx="6281539" cy="613350"/>
          </a:xfrm>
          <a:prstGeom prst="rect">
            <a:avLst/>
          </a:prstGeom>
          <a:noFill/>
        </p:spPr>
        <p:txBody>
          <a:bodyPr wrap="square" lIns="52249" tIns="52249" rIns="52249" bIns="52249" anchor="ctr" anchorCtr="0">
            <a:spAutoFit/>
          </a:bodyPr>
          <a:lstStyle>
            <a:lvl1pPr marL="0" indent="0" algn="ctr" defTabSz="2507943" rtl="0" eaLnBrk="1" latinLnBrk="0" hangingPunct="1">
              <a:spcBef>
                <a:spcPct val="20000"/>
              </a:spcBef>
              <a:buFont typeface="Arial" pitchFamily="34" charset="0"/>
              <a:buNone/>
              <a:defRPr sz="2100" b="1" u="sng" kern="1200" baseline="0">
                <a:solidFill>
                  <a:schemeClr val="accent5">
                    <a:lumMod val="50000"/>
                  </a:schemeClr>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300" dirty="0" err="1" smtClean="0">
                <a:latin typeface="Arial"/>
                <a:cs typeface="Arial"/>
              </a:rPr>
              <a:t>Objectifs</a:t>
            </a:r>
            <a:r>
              <a:rPr lang="en-US" sz="3300" dirty="0" smtClean="0">
                <a:latin typeface="Arial"/>
                <a:cs typeface="Arial"/>
              </a:rPr>
              <a:t> et </a:t>
            </a:r>
            <a:r>
              <a:rPr lang="en-US" sz="3300" dirty="0" err="1" smtClean="0">
                <a:latin typeface="Arial"/>
                <a:cs typeface="Arial"/>
              </a:rPr>
              <a:t>hypothèses</a:t>
            </a:r>
            <a:endParaRPr lang="en-US" sz="3300" dirty="0">
              <a:latin typeface="Arial"/>
              <a:cs typeface="Arial"/>
            </a:endParaRPr>
          </a:p>
        </p:txBody>
      </p:sp>
      <p:pic>
        <p:nvPicPr>
          <p:cNvPr id="8" name="Image 7"/>
          <p:cNvPicPr>
            <a:picLocks noChangeAspect="1"/>
          </p:cNvPicPr>
          <p:nvPr/>
        </p:nvPicPr>
        <p:blipFill>
          <a:blip r:embed="rId4"/>
          <a:stretch>
            <a:fillRect/>
          </a:stretch>
        </p:blipFill>
        <p:spPr>
          <a:xfrm>
            <a:off x="366297" y="1048654"/>
            <a:ext cx="2752288" cy="1053974"/>
          </a:xfrm>
          <a:prstGeom prst="rect">
            <a:avLst/>
          </a:prstGeom>
        </p:spPr>
      </p:pic>
      <p:pic>
        <p:nvPicPr>
          <p:cNvPr id="9" name="Image 8"/>
          <p:cNvPicPr>
            <a:picLocks noChangeAspect="1"/>
          </p:cNvPicPr>
          <p:nvPr/>
        </p:nvPicPr>
        <p:blipFill>
          <a:blip r:embed="rId5"/>
          <a:stretch>
            <a:fillRect/>
          </a:stretch>
        </p:blipFill>
        <p:spPr>
          <a:xfrm>
            <a:off x="24175469" y="1042180"/>
            <a:ext cx="2910345" cy="1042310"/>
          </a:xfrm>
          <a:prstGeom prst="rect">
            <a:avLst/>
          </a:prstGeom>
        </p:spPr>
      </p:pic>
      <p:sp>
        <p:nvSpPr>
          <p:cNvPr id="11" name="ZoneTexte 10"/>
          <p:cNvSpPr txBox="1"/>
          <p:nvPr/>
        </p:nvSpPr>
        <p:spPr>
          <a:xfrm>
            <a:off x="791485" y="11281514"/>
            <a:ext cx="5783755" cy="4370427"/>
          </a:xfrm>
          <a:prstGeom prst="rect">
            <a:avLst/>
          </a:prstGeom>
          <a:noFill/>
        </p:spPr>
        <p:txBody>
          <a:bodyPr wrap="square" rtlCol="0">
            <a:spAutoFit/>
          </a:bodyPr>
          <a:lstStyle/>
          <a:p>
            <a:pPr algn="just"/>
            <a:r>
              <a:rPr lang="fr-FR" sz="2200" b="1" dirty="0">
                <a:solidFill>
                  <a:schemeClr val="accent5">
                    <a:lumMod val="50000"/>
                  </a:schemeClr>
                </a:solidFill>
                <a:latin typeface="Arial"/>
                <a:cs typeface="Arial"/>
              </a:rPr>
              <a:t>Objectif: </a:t>
            </a:r>
            <a:r>
              <a:rPr lang="fr-FR" sz="1800" dirty="0" smtClean="0">
                <a:solidFill>
                  <a:schemeClr val="accent5">
                    <a:lumMod val="50000"/>
                  </a:schemeClr>
                </a:solidFill>
                <a:latin typeface="Arial"/>
                <a:cs typeface="Arial"/>
              </a:rPr>
              <a:t>valider la </a:t>
            </a:r>
            <a:r>
              <a:rPr lang="fr-FR" sz="1800" dirty="0">
                <a:solidFill>
                  <a:schemeClr val="accent5">
                    <a:lumMod val="50000"/>
                  </a:schemeClr>
                </a:solidFill>
                <a:latin typeface="Arial"/>
                <a:cs typeface="Arial"/>
              </a:rPr>
              <a:t>version francophone de la première échelle spécifique pour la population </a:t>
            </a:r>
            <a:r>
              <a:rPr lang="fr-FR" sz="1800" dirty="0" smtClean="0">
                <a:solidFill>
                  <a:schemeClr val="accent5">
                    <a:lumMod val="50000"/>
                  </a:schemeClr>
                </a:solidFill>
                <a:latin typeface="Arial"/>
                <a:cs typeface="Arial"/>
              </a:rPr>
              <a:t>bipolaire, le </a:t>
            </a:r>
            <a:r>
              <a:rPr lang="fr-FR" sz="1800" dirty="0" err="1">
                <a:solidFill>
                  <a:schemeClr val="accent5">
                    <a:lumMod val="50000"/>
                  </a:schemeClr>
                </a:solidFill>
                <a:latin typeface="Arial"/>
                <a:cs typeface="Arial"/>
              </a:rPr>
              <a:t>Qdv.tb</a:t>
            </a:r>
            <a:r>
              <a:rPr lang="fr-FR" sz="1800" dirty="0">
                <a:solidFill>
                  <a:schemeClr val="accent5">
                    <a:lumMod val="50000"/>
                  </a:schemeClr>
                </a:solidFill>
                <a:latin typeface="Arial"/>
                <a:cs typeface="Arial"/>
              </a:rPr>
              <a:t>, incluant la reproductibilité. </a:t>
            </a:r>
            <a:endParaRPr lang="fr-FR" sz="1800" dirty="0" smtClean="0">
              <a:solidFill>
                <a:schemeClr val="accent5">
                  <a:lumMod val="50000"/>
                </a:schemeClr>
              </a:solidFill>
              <a:latin typeface="Arial"/>
              <a:cs typeface="Arial"/>
            </a:endParaRPr>
          </a:p>
          <a:p>
            <a:pPr algn="just"/>
            <a:endParaRPr lang="fr-FR" sz="2200" dirty="0">
              <a:solidFill>
                <a:schemeClr val="accent5">
                  <a:lumMod val="50000"/>
                </a:schemeClr>
              </a:solidFill>
              <a:latin typeface="Arial"/>
              <a:cs typeface="Arial"/>
            </a:endParaRPr>
          </a:p>
          <a:p>
            <a:pPr algn="just"/>
            <a:r>
              <a:rPr lang="fr-FR" sz="2200" b="1" dirty="0">
                <a:solidFill>
                  <a:schemeClr val="accent5">
                    <a:lumMod val="50000"/>
                  </a:schemeClr>
                </a:solidFill>
                <a:latin typeface="Arial"/>
                <a:cs typeface="Arial"/>
              </a:rPr>
              <a:t>Hypothèses: </a:t>
            </a:r>
            <a:endParaRPr lang="fr-FR" sz="2200" b="1" dirty="0" smtClean="0">
              <a:solidFill>
                <a:schemeClr val="accent5">
                  <a:lumMod val="50000"/>
                </a:schemeClr>
              </a:solidFill>
              <a:latin typeface="Arial"/>
              <a:cs typeface="Arial"/>
            </a:endParaRPr>
          </a:p>
          <a:p>
            <a:pPr marL="177800" indent="-177800" algn="just"/>
            <a:r>
              <a:rPr lang="fr-FR" sz="1800" dirty="0" smtClean="0">
                <a:solidFill>
                  <a:schemeClr val="accent5">
                    <a:lumMod val="50000"/>
                  </a:schemeClr>
                </a:solidFill>
                <a:latin typeface="Arial"/>
                <a:cs typeface="Arial"/>
              </a:rPr>
              <a:t>1</a:t>
            </a:r>
            <a:r>
              <a:rPr lang="fr-FR" sz="1800" dirty="0">
                <a:solidFill>
                  <a:schemeClr val="accent5">
                    <a:lumMod val="50000"/>
                  </a:schemeClr>
                </a:solidFill>
                <a:latin typeface="Arial"/>
                <a:cs typeface="Arial"/>
              </a:rPr>
              <a:t>) les propriétés psychométriques de la version francophone de l’échelle seront </a:t>
            </a:r>
            <a:r>
              <a:rPr lang="fr-FR" sz="1800" dirty="0" smtClean="0">
                <a:solidFill>
                  <a:schemeClr val="accent5">
                    <a:lumMod val="50000"/>
                  </a:schemeClr>
                </a:solidFill>
                <a:latin typeface="Arial"/>
                <a:cs typeface="Arial"/>
              </a:rPr>
              <a:t>comparables à celles de </a:t>
            </a:r>
            <a:r>
              <a:rPr lang="fr-FR" sz="1800" dirty="0">
                <a:solidFill>
                  <a:schemeClr val="accent5">
                    <a:lumMod val="50000"/>
                  </a:schemeClr>
                </a:solidFill>
                <a:latin typeface="Arial"/>
                <a:cs typeface="Arial"/>
              </a:rPr>
              <a:t>la version anglophone; </a:t>
            </a:r>
            <a:endParaRPr lang="fr-FR" sz="1800" dirty="0" smtClean="0">
              <a:solidFill>
                <a:schemeClr val="accent5">
                  <a:lumMod val="50000"/>
                </a:schemeClr>
              </a:solidFill>
              <a:latin typeface="Arial"/>
              <a:cs typeface="Arial"/>
            </a:endParaRPr>
          </a:p>
          <a:p>
            <a:pPr marL="177800" indent="-177800" algn="just"/>
            <a:r>
              <a:rPr lang="fr-FR" sz="1800" dirty="0" smtClean="0">
                <a:solidFill>
                  <a:schemeClr val="accent5">
                    <a:lumMod val="50000"/>
                  </a:schemeClr>
                </a:solidFill>
                <a:latin typeface="Arial"/>
                <a:cs typeface="Arial"/>
              </a:rPr>
              <a:t>2</a:t>
            </a:r>
            <a:r>
              <a:rPr lang="fr-FR" sz="1800" dirty="0">
                <a:solidFill>
                  <a:schemeClr val="accent5">
                    <a:lumMod val="50000"/>
                  </a:schemeClr>
                </a:solidFill>
                <a:latin typeface="Arial"/>
                <a:cs typeface="Arial"/>
              </a:rPr>
              <a:t>) des corrélations positives, modérées à grandes, seront obtenues entre </a:t>
            </a:r>
            <a:r>
              <a:rPr lang="fr-FR" sz="1800" dirty="0" smtClean="0">
                <a:solidFill>
                  <a:schemeClr val="accent5">
                    <a:lumMod val="50000"/>
                  </a:schemeClr>
                </a:solidFill>
                <a:latin typeface="Arial"/>
                <a:cs typeface="Arial"/>
              </a:rPr>
              <a:t>le </a:t>
            </a:r>
            <a:r>
              <a:rPr lang="fr-FR" sz="1800" dirty="0" err="1">
                <a:solidFill>
                  <a:schemeClr val="accent5">
                    <a:lumMod val="50000"/>
                  </a:schemeClr>
                </a:solidFill>
                <a:latin typeface="Arial"/>
                <a:cs typeface="Arial"/>
              </a:rPr>
              <a:t>Qdv.tb</a:t>
            </a:r>
            <a:r>
              <a:rPr lang="fr-FR" sz="1800" dirty="0">
                <a:solidFill>
                  <a:schemeClr val="accent5">
                    <a:lumMod val="50000"/>
                  </a:schemeClr>
                </a:solidFill>
                <a:latin typeface="Arial"/>
                <a:cs typeface="Arial"/>
              </a:rPr>
              <a:t> et les différentes échelles de qualité de vie déjà existantes; </a:t>
            </a:r>
            <a:endParaRPr lang="fr-FR" sz="1800" dirty="0" smtClean="0">
              <a:solidFill>
                <a:schemeClr val="accent5">
                  <a:lumMod val="50000"/>
                </a:schemeClr>
              </a:solidFill>
              <a:latin typeface="Arial"/>
              <a:cs typeface="Arial"/>
            </a:endParaRPr>
          </a:p>
          <a:p>
            <a:pPr marL="177800" indent="-177800" algn="just"/>
            <a:r>
              <a:rPr lang="fr-FR" sz="1800" dirty="0" smtClean="0">
                <a:solidFill>
                  <a:schemeClr val="accent5">
                    <a:lumMod val="50000"/>
                  </a:schemeClr>
                </a:solidFill>
                <a:latin typeface="Arial"/>
                <a:cs typeface="Arial"/>
              </a:rPr>
              <a:t>3)</a:t>
            </a:r>
            <a:r>
              <a:rPr lang="fr-CA" sz="1800" dirty="0">
                <a:solidFill>
                  <a:schemeClr val="accent5">
                    <a:lumMod val="50000"/>
                  </a:schemeClr>
                </a:solidFill>
              </a:rPr>
              <a:t> </a:t>
            </a:r>
            <a:r>
              <a:rPr lang="fr-CA" sz="1800" dirty="0">
                <a:solidFill>
                  <a:schemeClr val="accent5">
                    <a:lumMod val="50000"/>
                  </a:schemeClr>
                </a:solidFill>
                <a:latin typeface="Arial"/>
                <a:cs typeface="Arial"/>
              </a:rPr>
              <a:t>le score de qualité de vie sera plutôt associé aux symptômes maniaques qu’aux symptômes </a:t>
            </a:r>
            <a:r>
              <a:rPr lang="fr-CA" sz="1800" dirty="0" smtClean="0">
                <a:solidFill>
                  <a:schemeClr val="accent5">
                    <a:lumMod val="50000"/>
                  </a:schemeClr>
                </a:solidFill>
                <a:latin typeface="Arial"/>
                <a:cs typeface="Arial"/>
              </a:rPr>
              <a:t>dépressifs</a:t>
            </a:r>
            <a:r>
              <a:rPr lang="fr-FR" sz="1800" dirty="0">
                <a:solidFill>
                  <a:schemeClr val="accent5">
                    <a:lumMod val="50000"/>
                  </a:schemeClr>
                </a:solidFill>
                <a:latin typeface="Arial"/>
                <a:cs typeface="Arial"/>
              </a:rPr>
              <a:t>.</a:t>
            </a:r>
            <a:endParaRPr lang="en-US" sz="1800" dirty="0">
              <a:solidFill>
                <a:schemeClr val="accent5">
                  <a:lumMod val="50000"/>
                </a:schemeClr>
              </a:solidFill>
            </a:endParaRPr>
          </a:p>
          <a:p>
            <a:endParaRPr lang="fr-FR" sz="1400"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7368977" y="3222816"/>
            <a:ext cx="6233231" cy="6832640"/>
          </a:xfrm>
          <a:prstGeom prst="rect">
            <a:avLst/>
          </a:prstGeom>
          <a:noFill/>
        </p:spPr>
        <p:txBody>
          <a:bodyPr wrap="square" rtlCol="0">
            <a:spAutoFit/>
          </a:bodyPr>
          <a:lstStyle/>
          <a:p>
            <a:r>
              <a:rPr lang="fr-CA" sz="2000" b="1" dirty="0" smtClean="0">
                <a:solidFill>
                  <a:schemeClr val="accent5">
                    <a:lumMod val="50000"/>
                  </a:schemeClr>
                </a:solidFill>
                <a:latin typeface="Arial"/>
                <a:cs typeface="Arial"/>
              </a:rPr>
              <a:t>Sujets</a:t>
            </a:r>
          </a:p>
          <a:p>
            <a:pPr algn="just"/>
            <a:r>
              <a:rPr lang="fr-CA" sz="1800" dirty="0" smtClean="0">
                <a:solidFill>
                  <a:schemeClr val="accent5">
                    <a:lumMod val="50000"/>
                  </a:schemeClr>
                </a:solidFill>
                <a:latin typeface="Arial"/>
                <a:cs typeface="Arial"/>
              </a:rPr>
              <a:t>125 participants, âgés entre 18 à 70 ans, avec diagnostic de MAB de tous types, recrutés dans trois hôpitaux de la ville de Québec.</a:t>
            </a:r>
          </a:p>
          <a:p>
            <a:pPr algn="just"/>
            <a:endParaRPr lang="fr-CA" sz="1200" b="1" dirty="0" smtClean="0">
              <a:solidFill>
                <a:schemeClr val="accent5">
                  <a:lumMod val="50000"/>
                </a:schemeClr>
              </a:solidFill>
              <a:latin typeface="Arial"/>
              <a:cs typeface="Arial"/>
            </a:endParaRPr>
          </a:p>
          <a:p>
            <a:pPr algn="just"/>
            <a:r>
              <a:rPr lang="fr-CA" sz="2000" b="1" dirty="0" smtClean="0">
                <a:solidFill>
                  <a:schemeClr val="accent5">
                    <a:lumMod val="50000"/>
                  </a:schemeClr>
                </a:solidFill>
                <a:latin typeface="Arial"/>
                <a:cs typeface="Arial"/>
              </a:rPr>
              <a:t>Processus</a:t>
            </a:r>
          </a:p>
          <a:p>
            <a:pPr algn="just"/>
            <a:r>
              <a:rPr lang="fr-CA" sz="1800" dirty="0" smtClean="0">
                <a:solidFill>
                  <a:schemeClr val="accent5">
                    <a:lumMod val="50000"/>
                  </a:schemeClr>
                </a:solidFill>
                <a:latin typeface="Arial"/>
                <a:cs typeface="Arial"/>
              </a:rPr>
              <a:t>1) Traduction préalable via un processus de rétro-traduction et adaptation </a:t>
            </a:r>
            <a:r>
              <a:rPr lang="fr-CA" sz="1800" dirty="0">
                <a:solidFill>
                  <a:schemeClr val="accent5">
                    <a:lumMod val="50000"/>
                  </a:schemeClr>
                </a:solidFill>
                <a:latin typeface="Arial"/>
                <a:cs typeface="Arial"/>
              </a:rPr>
              <a:t>transculturelle (Provencher et al, 2015) </a:t>
            </a:r>
            <a:endParaRPr lang="fr-CA" sz="1800" dirty="0" smtClean="0">
              <a:solidFill>
                <a:schemeClr val="accent5">
                  <a:lumMod val="50000"/>
                </a:schemeClr>
              </a:solidFill>
              <a:latin typeface="Arial"/>
              <a:cs typeface="Arial"/>
            </a:endParaRPr>
          </a:p>
          <a:p>
            <a:pPr algn="just"/>
            <a:r>
              <a:rPr lang="fr-FR" sz="1800" dirty="0">
                <a:solidFill>
                  <a:schemeClr val="accent5">
                    <a:lumMod val="50000"/>
                  </a:schemeClr>
                </a:solidFill>
                <a:latin typeface="Arial"/>
                <a:cs typeface="Arial"/>
              </a:rPr>
              <a:t>2</a:t>
            </a:r>
            <a:r>
              <a:rPr lang="fr-CA" sz="1800" dirty="0" smtClean="0">
                <a:solidFill>
                  <a:schemeClr val="accent5">
                    <a:lumMod val="50000"/>
                  </a:schemeClr>
                </a:solidFill>
                <a:latin typeface="Arial"/>
                <a:cs typeface="Arial"/>
              </a:rPr>
              <a:t>) Sélection des participants bipolaires parmi les cohortes de psychiatres traitants, par ceux-ci; </a:t>
            </a:r>
          </a:p>
          <a:p>
            <a:pPr algn="just"/>
            <a:r>
              <a:rPr lang="fr-CA" sz="1800" dirty="0">
                <a:solidFill>
                  <a:schemeClr val="accent5">
                    <a:lumMod val="50000"/>
                  </a:schemeClr>
                </a:solidFill>
                <a:latin typeface="Arial"/>
                <a:cs typeface="Arial"/>
              </a:rPr>
              <a:t>3</a:t>
            </a:r>
            <a:r>
              <a:rPr lang="fr-CA" sz="1800" smtClean="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2 envois de questionnaires par la poste afin d’évaluer la fidélité test-</a:t>
            </a:r>
            <a:r>
              <a:rPr lang="fr-CA" sz="1800" dirty="0" err="1" smtClean="0">
                <a:solidFill>
                  <a:schemeClr val="accent5">
                    <a:lumMod val="50000"/>
                  </a:schemeClr>
                </a:solidFill>
                <a:latin typeface="Arial"/>
                <a:cs typeface="Arial"/>
              </a:rPr>
              <a:t>retest</a:t>
            </a:r>
            <a:r>
              <a:rPr lang="fr-CA" sz="1800" dirty="0" smtClean="0">
                <a:solidFill>
                  <a:schemeClr val="accent5">
                    <a:lumMod val="50000"/>
                  </a:schemeClr>
                </a:solidFill>
                <a:latin typeface="Arial"/>
                <a:cs typeface="Arial"/>
              </a:rPr>
              <a:t> du </a:t>
            </a:r>
            <a:r>
              <a:rPr lang="fr-CA" sz="1800" dirty="0" err="1" smtClean="0">
                <a:solidFill>
                  <a:schemeClr val="accent5">
                    <a:lumMod val="50000"/>
                  </a:schemeClr>
                </a:solidFill>
                <a:latin typeface="Arial"/>
                <a:cs typeface="Arial"/>
              </a:rPr>
              <a:t>Qdv.tb</a:t>
            </a:r>
            <a:endParaRPr lang="fr-CA" sz="1800" dirty="0" smtClean="0">
              <a:solidFill>
                <a:schemeClr val="accent5">
                  <a:lumMod val="50000"/>
                </a:schemeClr>
              </a:solidFill>
              <a:latin typeface="Arial"/>
              <a:cs typeface="Arial"/>
            </a:endParaRPr>
          </a:p>
          <a:p>
            <a:pPr algn="just"/>
            <a:endParaRPr lang="fr-CA" sz="1200" dirty="0" smtClean="0">
              <a:solidFill>
                <a:schemeClr val="accent5">
                  <a:lumMod val="50000"/>
                </a:schemeClr>
              </a:solidFill>
              <a:latin typeface="Arial"/>
              <a:cs typeface="Arial"/>
            </a:endParaRPr>
          </a:p>
          <a:p>
            <a:pPr algn="just"/>
            <a:r>
              <a:rPr lang="fr-CA" sz="2000" b="1" dirty="0" smtClean="0">
                <a:solidFill>
                  <a:schemeClr val="accent5">
                    <a:lumMod val="50000"/>
                  </a:schemeClr>
                </a:solidFill>
                <a:latin typeface="Arial"/>
                <a:cs typeface="Arial"/>
              </a:rPr>
              <a:t>Échelles utilisées</a:t>
            </a:r>
          </a:p>
          <a:p>
            <a:pPr algn="just"/>
            <a:r>
              <a:rPr lang="fr-CA" sz="1800" dirty="0" smtClean="0">
                <a:solidFill>
                  <a:schemeClr val="accent5">
                    <a:lumMod val="50000"/>
                  </a:schemeClr>
                </a:solidFill>
                <a:latin typeface="Arial"/>
                <a:cs typeface="Arial"/>
              </a:rPr>
              <a:t>1) Symptômes dépressifs</a:t>
            </a:r>
            <a:r>
              <a:rPr lang="fr-CA" sz="1800" i="1" dirty="0" smtClean="0">
                <a:solidFill>
                  <a:schemeClr val="accent5">
                    <a:lumMod val="50000"/>
                  </a:schemeClr>
                </a:solidFill>
                <a:latin typeface="Arial"/>
                <a:cs typeface="Arial"/>
              </a:rPr>
              <a:t>: Patient </a:t>
            </a:r>
            <a:r>
              <a:rPr lang="fr-CA" sz="1800" i="1" dirty="0" err="1" smtClean="0">
                <a:solidFill>
                  <a:schemeClr val="accent5">
                    <a:lumMod val="50000"/>
                  </a:schemeClr>
                </a:solidFill>
                <a:latin typeface="Arial"/>
                <a:cs typeface="Arial"/>
              </a:rPr>
              <a:t>Health</a:t>
            </a:r>
            <a:r>
              <a:rPr lang="fr-CA" sz="1800" i="1" dirty="0" smtClean="0">
                <a:solidFill>
                  <a:schemeClr val="accent5">
                    <a:lumMod val="50000"/>
                  </a:schemeClr>
                </a:solidFill>
                <a:latin typeface="Arial"/>
                <a:cs typeface="Arial"/>
              </a:rPr>
              <a:t> Questionnaire 9</a:t>
            </a:r>
            <a:endParaRPr lang="fr-CA" sz="1800" dirty="0" smtClean="0">
              <a:solidFill>
                <a:schemeClr val="accent5">
                  <a:lumMod val="50000"/>
                </a:schemeClr>
              </a:solidFill>
              <a:latin typeface="Arial"/>
              <a:cs typeface="Arial"/>
            </a:endParaRPr>
          </a:p>
          <a:p>
            <a:pPr algn="just"/>
            <a:r>
              <a:rPr lang="en-CA" sz="1800" dirty="0" smtClean="0">
                <a:solidFill>
                  <a:schemeClr val="accent5">
                    <a:lumMod val="50000"/>
                  </a:schemeClr>
                </a:solidFill>
                <a:latin typeface="Arial"/>
                <a:cs typeface="Arial"/>
              </a:rPr>
              <a:t>2) </a:t>
            </a:r>
            <a:r>
              <a:rPr lang="en-CA" sz="1800" dirty="0" err="1">
                <a:solidFill>
                  <a:schemeClr val="accent5">
                    <a:lumMod val="50000"/>
                  </a:schemeClr>
                </a:solidFill>
                <a:latin typeface="Arial"/>
                <a:cs typeface="Arial"/>
              </a:rPr>
              <a:t>S</a:t>
            </a:r>
            <a:r>
              <a:rPr lang="en-CA" sz="1800" dirty="0" err="1" smtClean="0">
                <a:solidFill>
                  <a:schemeClr val="accent5">
                    <a:lumMod val="50000"/>
                  </a:schemeClr>
                </a:solidFill>
                <a:latin typeface="Arial"/>
                <a:cs typeface="Arial"/>
              </a:rPr>
              <a:t>ymptômes</a:t>
            </a:r>
            <a:r>
              <a:rPr lang="en-CA" sz="1800" dirty="0" smtClean="0">
                <a:solidFill>
                  <a:schemeClr val="accent5">
                    <a:lumMod val="50000"/>
                  </a:schemeClr>
                </a:solidFill>
                <a:latin typeface="Arial"/>
                <a:cs typeface="Arial"/>
              </a:rPr>
              <a:t> </a:t>
            </a:r>
            <a:r>
              <a:rPr lang="en-CA" sz="1800" dirty="0" err="1" smtClean="0">
                <a:solidFill>
                  <a:schemeClr val="accent5">
                    <a:lumMod val="50000"/>
                  </a:schemeClr>
                </a:solidFill>
                <a:latin typeface="Arial"/>
                <a:cs typeface="Arial"/>
              </a:rPr>
              <a:t>maniaques</a:t>
            </a:r>
            <a:r>
              <a:rPr lang="en-CA" sz="1800" i="1" dirty="0" smtClean="0">
                <a:solidFill>
                  <a:schemeClr val="accent5">
                    <a:lumMod val="50000"/>
                  </a:schemeClr>
                </a:solidFill>
                <a:latin typeface="Arial"/>
                <a:cs typeface="Arial"/>
              </a:rPr>
              <a:t>: Altman Self-Rating Mania Scale </a:t>
            </a:r>
            <a:r>
              <a:rPr lang="fr-FR" sz="1800" dirty="0" smtClean="0">
                <a:solidFill>
                  <a:schemeClr val="accent5">
                    <a:lumMod val="50000"/>
                  </a:schemeClr>
                </a:solidFill>
                <a:latin typeface="Arial"/>
                <a:cs typeface="Arial"/>
              </a:rPr>
              <a:t>3) </a:t>
            </a:r>
            <a:r>
              <a:rPr lang="fr-FR" sz="1800" dirty="0">
                <a:solidFill>
                  <a:schemeClr val="accent5">
                    <a:lumMod val="50000"/>
                  </a:schemeClr>
                </a:solidFill>
                <a:latin typeface="Arial"/>
                <a:cs typeface="Arial"/>
              </a:rPr>
              <a:t>Q</a:t>
            </a:r>
            <a:r>
              <a:rPr lang="fr-FR" sz="1800" dirty="0" smtClean="0">
                <a:solidFill>
                  <a:schemeClr val="accent5">
                    <a:lumMod val="50000"/>
                  </a:schemeClr>
                </a:solidFill>
                <a:latin typeface="Arial"/>
                <a:cs typeface="Arial"/>
              </a:rPr>
              <a:t>ualité de vie</a:t>
            </a:r>
            <a:r>
              <a:rPr lang="fr-FR" sz="1800" i="1" dirty="0" smtClean="0">
                <a:solidFill>
                  <a:schemeClr val="accent5">
                    <a:lumMod val="50000"/>
                  </a:schemeClr>
                </a:solidFill>
                <a:latin typeface="Arial"/>
                <a:cs typeface="Arial"/>
              </a:rPr>
              <a:t>: </a:t>
            </a:r>
          </a:p>
          <a:p>
            <a:pPr algn="just">
              <a:tabLst>
                <a:tab pos="266700" algn="l"/>
              </a:tabLst>
            </a:pPr>
            <a:r>
              <a:rPr lang="fr-CA" sz="1800" dirty="0" smtClean="0">
                <a:solidFill>
                  <a:schemeClr val="accent5">
                    <a:lumMod val="50000"/>
                  </a:schemeClr>
                </a:solidFill>
                <a:latin typeface="Arial"/>
                <a:cs typeface="Arial"/>
              </a:rPr>
              <a:t>	a) </a:t>
            </a:r>
            <a:r>
              <a:rPr lang="fr-CA" sz="1800" i="1" dirty="0" err="1" smtClean="0">
                <a:solidFill>
                  <a:schemeClr val="accent5">
                    <a:lumMod val="50000"/>
                  </a:schemeClr>
                </a:solidFill>
                <a:latin typeface="Arial"/>
                <a:cs typeface="Arial"/>
              </a:rPr>
              <a:t>Qdv.tb</a:t>
            </a:r>
            <a:r>
              <a:rPr lang="fr-CA" sz="1800" dirty="0" smtClean="0">
                <a:solidFill>
                  <a:schemeClr val="accent5">
                    <a:lumMod val="50000"/>
                  </a:schemeClr>
                </a:solidFill>
                <a:latin typeface="Arial"/>
                <a:cs typeface="Arial"/>
              </a:rPr>
              <a:t>: 14 sous-échelles</a:t>
            </a:r>
          </a:p>
          <a:p>
            <a:pPr algn="just">
              <a:tabLst>
                <a:tab pos="266700" algn="l"/>
              </a:tabLst>
            </a:pPr>
            <a:r>
              <a:rPr lang="fr-CA" sz="1800" dirty="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    Version </a:t>
            </a:r>
            <a:r>
              <a:rPr lang="fr-CA" sz="1800" dirty="0">
                <a:solidFill>
                  <a:schemeClr val="accent5">
                    <a:lumMod val="50000"/>
                  </a:schemeClr>
                </a:solidFill>
                <a:latin typeface="Arial"/>
                <a:cs typeface="Arial"/>
              </a:rPr>
              <a:t>longue: 56 items; score total entre 56 et 280</a:t>
            </a:r>
          </a:p>
          <a:p>
            <a:pPr algn="just"/>
            <a:r>
              <a:rPr lang="fr-CA" sz="1800" dirty="0">
                <a:solidFill>
                  <a:schemeClr val="accent5">
                    <a:lumMod val="50000"/>
                  </a:schemeClr>
                </a:solidFill>
                <a:latin typeface="Arial"/>
                <a:cs typeface="Arial"/>
              </a:rPr>
              <a:t> </a:t>
            </a:r>
            <a:r>
              <a:rPr lang="fr-CA" sz="1800" dirty="0" smtClean="0">
                <a:solidFill>
                  <a:schemeClr val="accent5">
                    <a:lumMod val="50000"/>
                  </a:schemeClr>
                </a:solidFill>
                <a:latin typeface="Arial"/>
                <a:cs typeface="Arial"/>
              </a:rPr>
              <a:t>       Version </a:t>
            </a:r>
            <a:r>
              <a:rPr lang="fr-CA" sz="1800" dirty="0">
                <a:solidFill>
                  <a:schemeClr val="accent5">
                    <a:lumMod val="50000"/>
                  </a:schemeClr>
                </a:solidFill>
                <a:latin typeface="Arial"/>
                <a:cs typeface="Arial"/>
              </a:rPr>
              <a:t>courte: 12 items; score total entre 12 et </a:t>
            </a:r>
            <a:r>
              <a:rPr lang="fr-CA" sz="1800" dirty="0" smtClean="0">
                <a:solidFill>
                  <a:schemeClr val="accent5">
                    <a:lumMod val="50000"/>
                  </a:schemeClr>
                </a:solidFill>
                <a:latin typeface="Arial"/>
                <a:cs typeface="Arial"/>
              </a:rPr>
              <a:t>60</a:t>
            </a:r>
            <a:endParaRPr lang="fr-FR" sz="1800" i="1" dirty="0" smtClean="0">
              <a:solidFill>
                <a:schemeClr val="accent5">
                  <a:lumMod val="50000"/>
                </a:schemeClr>
              </a:solidFill>
              <a:latin typeface="Arial"/>
              <a:cs typeface="Arial"/>
            </a:endParaRPr>
          </a:p>
          <a:p>
            <a:pPr marL="266700" algn="just"/>
            <a:r>
              <a:rPr lang="fr-FR" sz="1800" dirty="0" smtClean="0">
                <a:solidFill>
                  <a:schemeClr val="accent5">
                    <a:lumMod val="50000"/>
                  </a:schemeClr>
                </a:solidFill>
                <a:latin typeface="Arial"/>
                <a:cs typeface="Arial"/>
              </a:rPr>
              <a:t>b) Autres: </a:t>
            </a:r>
            <a:r>
              <a:rPr lang="fr-FR" sz="1800" i="1" dirty="0" smtClean="0">
                <a:solidFill>
                  <a:schemeClr val="accent5">
                    <a:lumMod val="50000"/>
                  </a:schemeClr>
                </a:solidFill>
                <a:latin typeface="Arial"/>
                <a:cs typeface="Arial"/>
              </a:rPr>
              <a:t>Questionnaire de qualité de vie sur le plaisir et la satisfaction, </a:t>
            </a:r>
            <a:r>
              <a:rPr lang="fr-CA" sz="1800" i="1" dirty="0" smtClean="0">
                <a:solidFill>
                  <a:schemeClr val="accent5">
                    <a:lumMod val="50000"/>
                  </a:schemeClr>
                </a:solidFill>
                <a:latin typeface="Arial"/>
                <a:cs typeface="Arial"/>
              </a:rPr>
              <a:t>Questionnaire généraliste SF-36, </a:t>
            </a:r>
            <a:r>
              <a:rPr lang="en-CA" sz="1800" i="1" dirty="0" smtClean="0">
                <a:solidFill>
                  <a:schemeClr val="accent5">
                    <a:lumMod val="50000"/>
                  </a:schemeClr>
                </a:solidFill>
                <a:latin typeface="Arial"/>
                <a:cs typeface="Arial"/>
              </a:rPr>
              <a:t>World Health Organization Quality of Life </a:t>
            </a:r>
            <a:r>
              <a:rPr lang="en-CA" sz="1800" i="1" dirty="0" err="1" smtClean="0">
                <a:solidFill>
                  <a:schemeClr val="accent5">
                    <a:lumMod val="50000"/>
                  </a:schemeClr>
                </a:solidFill>
                <a:latin typeface="Arial"/>
                <a:cs typeface="Arial"/>
              </a:rPr>
              <a:t>Bref</a:t>
            </a:r>
            <a:r>
              <a:rPr lang="fr-CA" sz="1800" i="1" dirty="0" smtClean="0">
                <a:solidFill>
                  <a:schemeClr val="accent5">
                    <a:lumMod val="50000"/>
                  </a:schemeClr>
                </a:solidFill>
                <a:latin typeface="Arial"/>
                <a:cs typeface="Arial"/>
              </a:rPr>
              <a:t>, </a:t>
            </a:r>
            <a:r>
              <a:rPr lang="en-CA" sz="1800" i="1" dirty="0" smtClean="0">
                <a:solidFill>
                  <a:schemeClr val="accent5">
                    <a:lumMod val="50000"/>
                  </a:schemeClr>
                </a:solidFill>
                <a:latin typeface="Arial"/>
                <a:cs typeface="Arial"/>
              </a:rPr>
              <a:t>World Health Organization Disability Assessment Schedule 2.0</a:t>
            </a:r>
          </a:p>
        </p:txBody>
      </p:sp>
      <p:pic>
        <p:nvPicPr>
          <p:cNvPr id="18" name="Picture 17"/>
          <p:cNvPicPr>
            <a:picLocks noChangeAspect="1"/>
          </p:cNvPicPr>
          <p:nvPr/>
        </p:nvPicPr>
        <p:blipFill>
          <a:blip r:embed="rId6"/>
          <a:stretch>
            <a:fillRect/>
          </a:stretch>
        </p:blipFill>
        <p:spPr>
          <a:xfrm>
            <a:off x="20600583" y="3583574"/>
            <a:ext cx="6227152" cy="4763810"/>
          </a:xfrm>
          <a:prstGeom prst="rect">
            <a:avLst/>
          </a:prstGeom>
        </p:spPr>
      </p:pic>
      <p:pic>
        <p:nvPicPr>
          <p:cNvPr id="21" name="Picture 20"/>
          <p:cNvPicPr>
            <a:picLocks noChangeAspect="1"/>
          </p:cNvPicPr>
          <p:nvPr/>
        </p:nvPicPr>
        <p:blipFill>
          <a:blip r:embed="rId7"/>
          <a:stretch>
            <a:fillRect/>
          </a:stretch>
        </p:blipFill>
        <p:spPr>
          <a:xfrm>
            <a:off x="7512301" y="10838046"/>
            <a:ext cx="4115005" cy="5163954"/>
          </a:xfrm>
          <a:prstGeom prst="rect">
            <a:avLst/>
          </a:prstGeom>
        </p:spPr>
      </p:pic>
      <p:sp>
        <p:nvSpPr>
          <p:cNvPr id="3" name="Text Placeholder 2"/>
          <p:cNvSpPr>
            <a:spLocks noGrp="1"/>
          </p:cNvSpPr>
          <p:nvPr>
            <p:ph type="body" sz="quarter" idx="11"/>
          </p:nvPr>
        </p:nvSpPr>
        <p:spPr>
          <a:xfrm>
            <a:off x="570789" y="2693392"/>
            <a:ext cx="6280547" cy="613350"/>
          </a:xfrm>
        </p:spPr>
        <p:txBody>
          <a:bodyPr/>
          <a:lstStyle/>
          <a:p>
            <a:r>
              <a:rPr lang="en-US" sz="3300" dirty="0" smtClean="0">
                <a:latin typeface="Arial"/>
                <a:cs typeface="Arial"/>
              </a:rPr>
              <a:t>Introduction</a:t>
            </a:r>
            <a:endParaRPr lang="en-US" sz="3300" dirty="0">
              <a:latin typeface="Arial"/>
              <a:cs typeface="Arial"/>
            </a:endParaRPr>
          </a:p>
        </p:txBody>
      </p:sp>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1228</TotalTime>
  <Words>586</Words>
  <Application>Microsoft Office PowerPoint</Application>
  <PresentationFormat>Personnalisé</PresentationFormat>
  <Paragraphs>76</Paragraphs>
  <Slides>1</Slides>
  <Notes>1</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1</vt:i4>
      </vt:variant>
    </vt:vector>
  </HeadingPairs>
  <TitlesOfParts>
    <vt:vector size="10" baseType="lpstr">
      <vt:lpstr>ＭＳ 明朝</vt:lpstr>
      <vt:lpstr>Arial</vt:lpstr>
      <vt:lpstr>Calibri</vt:lpstr>
      <vt:lpstr>Times New Roman</vt:lpstr>
      <vt:lpstr>Trebuchet MS</vt:lpstr>
      <vt:lpstr>PosterPresentations.com-36x60-Template-V3</vt:lpstr>
      <vt:lpstr>1_Classic 3 Columns</vt:lpstr>
      <vt:lpstr>Classic - Wide Center</vt:lpstr>
      <vt:lpstr>Image</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Martin D. Provencher</cp:lastModifiedBy>
  <cp:revision>114</cp:revision>
  <dcterms:created xsi:type="dcterms:W3CDTF">2012-02-06T18:46:22Z</dcterms:created>
  <dcterms:modified xsi:type="dcterms:W3CDTF">2016-08-15T14:56:16Z</dcterms:modified>
</cp:coreProperties>
</file>